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5"/>
  </p:notesMasterIdLst>
  <p:sldIdLst>
    <p:sldId id="256" r:id="rId2"/>
    <p:sldId id="258" r:id="rId3"/>
    <p:sldId id="259" r:id="rId4"/>
    <p:sldId id="257" r:id="rId5"/>
    <p:sldId id="260" r:id="rId6"/>
    <p:sldId id="264" r:id="rId7"/>
    <p:sldId id="261" r:id="rId8"/>
    <p:sldId id="263" r:id="rId9"/>
    <p:sldId id="273" r:id="rId10"/>
    <p:sldId id="267" r:id="rId11"/>
    <p:sldId id="283" r:id="rId12"/>
    <p:sldId id="279" r:id="rId13"/>
    <p:sldId id="266" r:id="rId14"/>
    <p:sldId id="311" r:id="rId15"/>
    <p:sldId id="312" r:id="rId16"/>
    <p:sldId id="313" r:id="rId17"/>
    <p:sldId id="314" r:id="rId18"/>
    <p:sldId id="269" r:id="rId19"/>
    <p:sldId id="262" r:id="rId20"/>
    <p:sldId id="290" r:id="rId21"/>
    <p:sldId id="310" r:id="rId22"/>
    <p:sldId id="276" r:id="rId23"/>
    <p:sldId id="280" r:id="rId24"/>
  </p:sldIdLst>
  <p:sldSz cx="9144000" cy="5143500" type="screen16x9"/>
  <p:notesSz cx="6858000" cy="9144000"/>
  <p:embeddedFontLst>
    <p:embeddedFont>
      <p:font typeface="ADLaM Display" panose="02010000000000000000" pitchFamily="2" charset="0"/>
      <p:regular r:id="rId26"/>
    </p:embeddedFont>
    <p:embeddedFont>
      <p:font typeface="Arial Black" panose="020B0A04020102020204" pitchFamily="34" charset="0"/>
      <p:bold r:id="rId27"/>
    </p:embeddedFont>
    <p:embeddedFont>
      <p:font typeface="Fira Sans Extra Condensed Medium" panose="020B0604020202020204"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verpass" panose="020B0604020202020204" charset="0"/>
      <p:regular r:id="rId36"/>
      <p:bold r:id="rId37"/>
      <p:italic r:id="rId38"/>
      <p:boldItalic r:id="rId39"/>
    </p:embeddedFont>
    <p:embeddedFont>
      <p:font typeface="Overpass Black" panose="020B0604020202020204"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EF0983-ECE3-409F-81AA-2485DAC5F3F1}">
  <a:tblStyle styleId="{B4EF0983-ECE3-409F-81AA-2485DAC5F3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27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ac2793e5b2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a75a9251e8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a75a9251e8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a8768f938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a8768f938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ac2793e5b2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02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ac2793e5b2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833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ac2793e5b2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505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ac2793e5b2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8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3"/>
        <p:cNvGrpSpPr/>
        <p:nvPr/>
      </p:nvGrpSpPr>
      <p:grpSpPr>
        <a:xfrm>
          <a:off x="0" y="0"/>
          <a:ext cx="0" cy="0"/>
          <a:chOff x="0" y="0"/>
          <a:chExt cx="0" cy="0"/>
        </a:xfrm>
      </p:grpSpPr>
      <p:sp>
        <p:nvSpPr>
          <p:cNvPr id="3484" name="Google Shape;3484;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5" name="Google Shape;3485;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a8768f938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a8768f938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532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a7274a1822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a7274a1822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a7274a1822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5" name="Google Shape;2575;ga7274a1822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BLANK_1_1_1_1_1">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8" name="Google Shape;1398;p23"/>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400" name="Google Shape;1400;p23"/>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401" name="Google Shape;1401;p23"/>
          <p:cNvSpPr/>
          <p:nvPr/>
        </p:nvSpPr>
        <p:spPr>
          <a:xfrm rot="231922" flipH="1">
            <a:off x="7473457" y="-6437207"/>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2" name="Google Shape;1402;p23"/>
          <p:cNvPicPr preferRelativeResize="0"/>
          <p:nvPr/>
        </p:nvPicPr>
        <p:blipFill>
          <a:blip r:embed="rId2">
            <a:alphaModFix amt="66000"/>
          </a:blip>
          <a:stretch>
            <a:fillRect/>
          </a:stretch>
        </p:blipFill>
        <p:spPr>
          <a:xfrm rot="-2343514" flipH="1">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8" r:id="rId8"/>
    <p:sldLayoutId id="2147483659" r:id="rId9"/>
    <p:sldLayoutId id="2147483660" r:id="rId10"/>
    <p:sldLayoutId id="2147483661" r:id="rId11"/>
    <p:sldLayoutId id="2147483662" r:id="rId12"/>
    <p:sldLayoutId id="2147483664" r:id="rId13"/>
    <p:sldLayoutId id="2147483665" r:id="rId14"/>
    <p:sldLayoutId id="2147483667" r:id="rId15"/>
    <p:sldLayoutId id="2147483669" r:id="rId16"/>
    <p:sldLayoutId id="2147483671" r:id="rId17"/>
    <p:sldLayoutId id="2147483672" r:id="rId18"/>
    <p:sldLayoutId id="2147483673" r:id="rId19"/>
    <p:sldLayoutId id="2147483677" r:id="rId20"/>
    <p:sldLayoutId id="2147483678" r:id="rId21"/>
    <p:sldLayoutId id="2147483679" r:id="rId22"/>
    <p:sldLayoutId id="2147483680" r:id="rId23"/>
    <p:sldLayoutId id="214748368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1.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0.png"/><Relationship Id="rId7"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662920" y="-22817"/>
            <a:ext cx="5527099" cy="4562724"/>
          </a:xfrm>
          <a:prstGeom prst="rect">
            <a:avLst/>
          </a:prstGeom>
          <a:noFill/>
          <a:ln>
            <a:noFill/>
          </a:ln>
        </p:spPr>
      </p:pic>
      <p:sp>
        <p:nvSpPr>
          <p:cNvPr id="2128" name="Google Shape;2128;p38"/>
          <p:cNvSpPr txBox="1">
            <a:spLocks noGrp="1"/>
          </p:cNvSpPr>
          <p:nvPr>
            <p:ph type="ctrTitle"/>
          </p:nvPr>
        </p:nvSpPr>
        <p:spPr>
          <a:xfrm>
            <a:off x="1338947" y="1583669"/>
            <a:ext cx="6889929" cy="12214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dirty="0"/>
              <a:t>SmartFarmIA.TN</a:t>
            </a: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descr="Une image contenant Graphique, Police, capture d’écran, graphisme&#10;&#10;Description générée automatiquement">
            <a:extLst>
              <a:ext uri="{FF2B5EF4-FFF2-40B4-BE49-F238E27FC236}">
                <a16:creationId xmlns:a16="http://schemas.microsoft.com/office/drawing/2014/main" id="{385FC1AE-CAB4-21CE-CE98-ABD8A28D9C78}"/>
              </a:ext>
            </a:extLst>
          </p:cNvPr>
          <p:cNvPicPr>
            <a:picLocks noChangeAspect="1"/>
          </p:cNvPicPr>
          <p:nvPr/>
        </p:nvPicPr>
        <p:blipFill>
          <a:blip r:embed="rId6"/>
          <a:stretch>
            <a:fillRect/>
          </a:stretch>
        </p:blipFill>
        <p:spPr>
          <a:xfrm>
            <a:off x="39755" y="103045"/>
            <a:ext cx="1623166" cy="613690"/>
          </a:xfrm>
          <a:prstGeom prst="rect">
            <a:avLst/>
          </a:prstGeom>
        </p:spPr>
      </p:pic>
      <p:pic>
        <p:nvPicPr>
          <p:cNvPr id="3" name="Image 2" descr="Une image contenant drapeau, symbole, Police, logo&#10;&#10;Description générée automatiquement">
            <a:extLst>
              <a:ext uri="{FF2B5EF4-FFF2-40B4-BE49-F238E27FC236}">
                <a16:creationId xmlns:a16="http://schemas.microsoft.com/office/drawing/2014/main" id="{F2BFD6B0-EB0D-B9D3-EBD9-820324D9ECF8}"/>
              </a:ext>
            </a:extLst>
          </p:cNvPr>
          <p:cNvPicPr>
            <a:picLocks noChangeAspect="1"/>
          </p:cNvPicPr>
          <p:nvPr/>
        </p:nvPicPr>
        <p:blipFill>
          <a:blip r:embed="rId7"/>
          <a:srcRect l="22781" t="12646" r="23438" b="13423"/>
          <a:stretch/>
        </p:blipFill>
        <p:spPr>
          <a:xfrm>
            <a:off x="8228876" y="-22817"/>
            <a:ext cx="875369" cy="1203343"/>
          </a:xfrm>
          <a:prstGeom prst="rect">
            <a:avLst/>
          </a:prstGeom>
        </p:spPr>
      </p:pic>
      <p:sp>
        <p:nvSpPr>
          <p:cNvPr id="4" name="Google Shape;1035;p74">
            <a:extLst>
              <a:ext uri="{FF2B5EF4-FFF2-40B4-BE49-F238E27FC236}">
                <a16:creationId xmlns:a16="http://schemas.microsoft.com/office/drawing/2014/main" id="{A25E0B8E-E7C7-452A-25C5-BEBD9926DAD0}"/>
              </a:ext>
            </a:extLst>
          </p:cNvPr>
          <p:cNvSpPr txBox="1">
            <a:spLocks/>
          </p:cNvSpPr>
          <p:nvPr/>
        </p:nvSpPr>
        <p:spPr>
          <a:xfrm>
            <a:off x="2370840" y="510376"/>
            <a:ext cx="4048800" cy="38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en-US" sz="3200" dirty="0"/>
              <a:t>AI Impact Challenge</a:t>
            </a:r>
          </a:p>
        </p:txBody>
      </p:sp>
      <p:sp>
        <p:nvSpPr>
          <p:cNvPr id="5" name="Google Shape;1035;p74">
            <a:extLst>
              <a:ext uri="{FF2B5EF4-FFF2-40B4-BE49-F238E27FC236}">
                <a16:creationId xmlns:a16="http://schemas.microsoft.com/office/drawing/2014/main" id="{C0FAC4C9-AA9F-CE7C-7FBC-3A663ED9F3DB}"/>
              </a:ext>
            </a:extLst>
          </p:cNvPr>
          <p:cNvSpPr txBox="1">
            <a:spLocks/>
          </p:cNvSpPr>
          <p:nvPr/>
        </p:nvSpPr>
        <p:spPr>
          <a:xfrm>
            <a:off x="3121572" y="2860719"/>
            <a:ext cx="2900856" cy="891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Open Sans"/>
              <a:buNone/>
              <a:defRPr sz="16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1800"/>
              <a:buFont typeface="Open Sans"/>
              <a:buNone/>
              <a:defRPr sz="1800" b="0" i="0" u="none" strike="noStrike" cap="none">
                <a:solidFill>
                  <a:schemeClr val="dk2"/>
                </a:solidFill>
                <a:latin typeface="Open Sans"/>
                <a:ea typeface="Open Sans"/>
                <a:cs typeface="Open Sans"/>
                <a:sym typeface="Open Sans"/>
              </a:defRPr>
            </a:lvl9pPr>
          </a:lstStyle>
          <a:p>
            <a:pPr marL="0" indent="0"/>
            <a:r>
              <a:rPr lang="de-DE" sz="1800" dirty="0"/>
              <a:t>Eya El Kamel </a:t>
            </a:r>
          </a:p>
          <a:p>
            <a:pPr marL="0" indent="0"/>
            <a:endParaRPr lang="de-DE" sz="1800" dirty="0"/>
          </a:p>
          <a:p>
            <a:pPr marL="0" indent="0"/>
            <a:r>
              <a:rPr lang="de-DE" sz="1800" dirty="0" err="1"/>
              <a:t>Hadil</a:t>
            </a:r>
            <a:r>
              <a:rPr lang="de-DE" sz="1800" dirty="0"/>
              <a:t> </a:t>
            </a:r>
            <a:r>
              <a:rPr lang="de-DE" sz="1800" dirty="0" err="1"/>
              <a:t>Fares</a:t>
            </a:r>
            <a:endParaRPr lang="de-DE" sz="1800" dirty="0"/>
          </a:p>
        </p:txBody>
      </p:sp>
      <p:sp>
        <p:nvSpPr>
          <p:cNvPr id="8" name="ZoneTexte 7">
            <a:extLst>
              <a:ext uri="{FF2B5EF4-FFF2-40B4-BE49-F238E27FC236}">
                <a16:creationId xmlns:a16="http://schemas.microsoft.com/office/drawing/2014/main" id="{859A90A9-B2E3-D931-8671-CB06767A0134}"/>
              </a:ext>
            </a:extLst>
          </p:cNvPr>
          <p:cNvSpPr txBox="1"/>
          <p:nvPr/>
        </p:nvSpPr>
        <p:spPr>
          <a:xfrm>
            <a:off x="3571875" y="4154705"/>
            <a:ext cx="2000249" cy="307777"/>
          </a:xfrm>
          <a:prstGeom prst="rect">
            <a:avLst/>
          </a:prstGeom>
          <a:noFill/>
        </p:spPr>
        <p:txBody>
          <a:bodyPr wrap="square">
            <a:spAutoFit/>
          </a:bodyPr>
          <a:lstStyle/>
          <a:p>
            <a:pPr algn="ctr"/>
            <a:r>
              <a:rPr lang="en-US" dirty="0"/>
              <a:t>2024/09/06</a:t>
            </a:r>
          </a:p>
        </p:txBody>
      </p:sp>
      <p:pic>
        <p:nvPicPr>
          <p:cNvPr id="9" name="Image 8" descr="Une image contenant Graphique, conception, ligne, diagramme&#10;&#10;Description générée automatiquement">
            <a:extLst>
              <a:ext uri="{FF2B5EF4-FFF2-40B4-BE49-F238E27FC236}">
                <a16:creationId xmlns:a16="http://schemas.microsoft.com/office/drawing/2014/main" id="{1A0BC1E1-921D-87A0-78B2-2CDEF0D1121C}"/>
              </a:ext>
            </a:extLst>
          </p:cNvPr>
          <p:cNvPicPr>
            <a:picLocks noChangeAspect="1"/>
          </p:cNvPicPr>
          <p:nvPr/>
        </p:nvPicPr>
        <p:blipFill>
          <a:blip r:embed="rId8"/>
          <a:srcRect l="7784" t="4941" r="10545" b="6418"/>
          <a:stretch/>
        </p:blipFill>
        <p:spPr>
          <a:xfrm>
            <a:off x="7206488" y="2557138"/>
            <a:ext cx="1312480" cy="14562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pic>
        <p:nvPicPr>
          <p:cNvPr id="2341" name="Google Shape;2341;p49"/>
          <p:cNvPicPr preferRelativeResize="0"/>
          <p:nvPr/>
        </p:nvPicPr>
        <p:blipFill rotWithShape="1">
          <a:blip r:embed="rId3">
            <a:alphaModFix/>
          </a:blip>
          <a:srcRect/>
          <a:stretch/>
        </p:blipFill>
        <p:spPr>
          <a:xfrm rot="593575">
            <a:off x="860398" y="2081843"/>
            <a:ext cx="2589654" cy="987911"/>
          </a:xfrm>
          <a:prstGeom prst="rect">
            <a:avLst/>
          </a:prstGeom>
          <a:noFill/>
          <a:ln>
            <a:noFill/>
          </a:ln>
        </p:spPr>
      </p:pic>
      <p:pic>
        <p:nvPicPr>
          <p:cNvPr id="2342" name="Google Shape;2342;p49"/>
          <p:cNvPicPr preferRelativeResize="0"/>
          <p:nvPr/>
        </p:nvPicPr>
        <p:blipFill rotWithShape="1">
          <a:blip r:embed="rId4">
            <a:alphaModFix/>
          </a:blip>
          <a:srcRect/>
          <a:stretch/>
        </p:blipFill>
        <p:spPr>
          <a:xfrm rot="8158518">
            <a:off x="1681659" y="4179877"/>
            <a:ext cx="860627" cy="773186"/>
          </a:xfrm>
          <a:prstGeom prst="rect">
            <a:avLst/>
          </a:prstGeom>
          <a:noFill/>
          <a:ln>
            <a:noFill/>
          </a:ln>
        </p:spPr>
      </p:pic>
      <p:pic>
        <p:nvPicPr>
          <p:cNvPr id="2343" name="Google Shape;2343;p49"/>
          <p:cNvPicPr preferRelativeResize="0"/>
          <p:nvPr/>
        </p:nvPicPr>
        <p:blipFill rotWithShape="1">
          <a:blip r:embed="rId5">
            <a:alphaModFix/>
          </a:blip>
          <a:srcRect/>
          <a:stretch/>
        </p:blipFill>
        <p:spPr>
          <a:xfrm rot="5946960">
            <a:off x="1688978" y="2328872"/>
            <a:ext cx="837788" cy="2054363"/>
          </a:xfrm>
          <a:prstGeom prst="rect">
            <a:avLst/>
          </a:prstGeom>
          <a:noFill/>
          <a:ln>
            <a:noFill/>
          </a:ln>
        </p:spPr>
      </p:pic>
      <p:pic>
        <p:nvPicPr>
          <p:cNvPr id="2344" name="Google Shape;2344;p49"/>
          <p:cNvPicPr preferRelativeResize="0"/>
          <p:nvPr/>
        </p:nvPicPr>
        <p:blipFill rotWithShape="1">
          <a:blip r:embed="rId6">
            <a:alphaModFix/>
          </a:blip>
          <a:srcRect/>
          <a:stretch/>
        </p:blipFill>
        <p:spPr>
          <a:xfrm rot="-6050340" flipH="1">
            <a:off x="1845935" y="3309307"/>
            <a:ext cx="608445" cy="1503862"/>
          </a:xfrm>
          <a:prstGeom prst="rect">
            <a:avLst/>
          </a:prstGeom>
          <a:noFill/>
          <a:ln>
            <a:noFill/>
          </a:ln>
        </p:spPr>
      </p:pic>
      <p:sp>
        <p:nvSpPr>
          <p:cNvPr id="2353" name="Google Shape;2353;p49"/>
          <p:cNvSpPr txBox="1">
            <a:spLocks noGrp="1"/>
          </p:cNvSpPr>
          <p:nvPr>
            <p:ph type="ctrTitle"/>
          </p:nvPr>
        </p:nvSpPr>
        <p:spPr>
          <a:xfrm>
            <a:off x="2610618" y="361650"/>
            <a:ext cx="5502212" cy="20608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err="1"/>
              <a:t>Methodology&amp;Implementation</a:t>
            </a:r>
            <a:endParaRPr lang="de-DE" dirty="0"/>
          </a:p>
        </p:txBody>
      </p:sp>
      <p:pic>
        <p:nvPicPr>
          <p:cNvPr id="8" name="Image 7">
            <a:extLst>
              <a:ext uri="{FF2B5EF4-FFF2-40B4-BE49-F238E27FC236}">
                <a16:creationId xmlns:a16="http://schemas.microsoft.com/office/drawing/2014/main" id="{1ED4021A-7041-CD14-7881-9568187B42EF}"/>
              </a:ext>
            </a:extLst>
          </p:cNvPr>
          <p:cNvPicPr>
            <a:picLocks noChangeAspect="1"/>
          </p:cNvPicPr>
          <p:nvPr/>
        </p:nvPicPr>
        <p:blipFill>
          <a:blip r:embed="rId7"/>
          <a:stretch>
            <a:fillRect/>
          </a:stretch>
        </p:blipFill>
        <p:spPr>
          <a:xfrm>
            <a:off x="341435" y="-245290"/>
            <a:ext cx="3084978" cy="2804139"/>
          </a:xfrm>
          <a:prstGeom prst="rect">
            <a:avLst/>
          </a:prstGeom>
        </p:spPr>
      </p:pic>
      <p:pic>
        <p:nvPicPr>
          <p:cNvPr id="3" name="Image 2" descr="Une image contenant texte, cercle, disque compact, capture d’écran&#10;&#10;Description générée automatiquement">
            <a:extLst>
              <a:ext uri="{FF2B5EF4-FFF2-40B4-BE49-F238E27FC236}">
                <a16:creationId xmlns:a16="http://schemas.microsoft.com/office/drawing/2014/main" id="{8E197C11-81D4-9084-FCD5-EA36EDD1C66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3906942" y="1911501"/>
            <a:ext cx="3219072" cy="3219072"/>
          </a:xfrm>
          <a:prstGeom prst="rect">
            <a:avLst/>
          </a:prstGeom>
          <a:effectLst>
            <a:glow rad="228600">
              <a:schemeClr val="accent2">
                <a:satMod val="175000"/>
                <a:alpha val="40000"/>
              </a:schemeClr>
            </a:glo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65"/>
          <p:cNvSpPr txBox="1">
            <a:spLocks noGrp="1"/>
          </p:cNvSpPr>
          <p:nvPr>
            <p:ph type="subTitle" idx="1"/>
          </p:nvPr>
        </p:nvSpPr>
        <p:spPr>
          <a:xfrm>
            <a:off x="720000" y="1157679"/>
            <a:ext cx="7951560" cy="343943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de-DE" sz="1600" b="1" dirty="0"/>
              <a:t>Monitoring </a:t>
            </a:r>
            <a:r>
              <a:rPr lang="de-DE" sz="1600" b="1" dirty="0" err="1"/>
              <a:t>of</a:t>
            </a:r>
            <a:r>
              <a:rPr lang="de-DE" sz="1600" b="1" dirty="0"/>
              <a:t> </a:t>
            </a:r>
            <a:r>
              <a:rPr lang="de-DE" sz="1600" b="1" dirty="0" err="1"/>
              <a:t>climate</a:t>
            </a:r>
            <a:r>
              <a:rPr lang="de-DE" sz="1600" b="1" dirty="0"/>
              <a:t> </a:t>
            </a:r>
            <a:r>
              <a:rPr lang="de-DE" sz="1600" b="1" dirty="0" err="1"/>
              <a:t>conditions</a:t>
            </a:r>
            <a:r>
              <a:rPr lang="en" sz="1600" b="1" dirty="0"/>
              <a:t>:</a:t>
            </a:r>
            <a:r>
              <a:rPr lang="en" sz="1600" dirty="0"/>
              <a:t> </a:t>
            </a:r>
            <a:r>
              <a:rPr lang="en-US" sz="1600" dirty="0"/>
              <a:t>Data collected by smart agriculture sensors, This data is used to track and predict weather conditions.</a:t>
            </a:r>
          </a:p>
          <a:p>
            <a:pPr marL="457200" lvl="0" indent="-317500" algn="l" rtl="0">
              <a:spcBef>
                <a:spcPts val="1000"/>
              </a:spcBef>
              <a:spcAft>
                <a:spcPts val="0"/>
              </a:spcAft>
              <a:buSzPts val="1400"/>
              <a:buChar char="●"/>
            </a:pPr>
            <a:r>
              <a:rPr lang="de-DE" sz="1600" b="1" dirty="0" err="1"/>
              <a:t>Crop</a:t>
            </a:r>
            <a:r>
              <a:rPr lang="de-DE" sz="1600" b="1" dirty="0"/>
              <a:t> </a:t>
            </a:r>
            <a:r>
              <a:rPr lang="de-DE" sz="1600" b="1" dirty="0" err="1"/>
              <a:t>management</a:t>
            </a:r>
            <a:r>
              <a:rPr lang="de-DE" sz="1600" b="1" dirty="0"/>
              <a:t>: </a:t>
            </a:r>
            <a:r>
              <a:rPr lang="en-US" sz="1600" dirty="0"/>
              <a:t>Sensors like soil moisture, temperature, humidity, etc. should be placed in the field to collect data specific to crop farming; from temperature and precipitation to leaf water potential and overall crop health.</a:t>
            </a:r>
            <a:endParaRPr sz="1600" dirty="0"/>
          </a:p>
          <a:p>
            <a:pPr marL="457200" lvl="0" indent="-317500" algn="l" rtl="0">
              <a:spcBef>
                <a:spcPts val="1000"/>
              </a:spcBef>
              <a:spcAft>
                <a:spcPts val="0"/>
              </a:spcAft>
              <a:buSzPts val="1400"/>
              <a:buChar char="●"/>
            </a:pPr>
            <a:r>
              <a:rPr lang="de-DE" sz="1600" b="1" dirty="0"/>
              <a:t>Data </a:t>
            </a:r>
            <a:r>
              <a:rPr lang="de-DE" sz="1600" b="1" dirty="0" err="1"/>
              <a:t>analytics</a:t>
            </a:r>
            <a:r>
              <a:rPr lang="de-DE" sz="1600" b="1" dirty="0"/>
              <a:t>: </a:t>
            </a:r>
            <a:r>
              <a:rPr lang="en-US" sz="1600" dirty="0"/>
              <a:t>The collected data itself will be of little help if you cannot make sense of it. Thus, we used powerful data analytics and apply predictive algorithms and machine learning in order to obtain actionable insights based on the collected data.</a:t>
            </a:r>
          </a:p>
          <a:p>
            <a:pPr marL="457200" lvl="0" indent="-317500" algn="l" rtl="0">
              <a:spcBef>
                <a:spcPts val="1000"/>
              </a:spcBef>
              <a:spcAft>
                <a:spcPts val="0"/>
              </a:spcAft>
              <a:buSzPts val="1400"/>
              <a:buChar char="●"/>
            </a:pPr>
            <a:r>
              <a:rPr lang="en-US" sz="1600" b="1" dirty="0"/>
              <a:t>The infrastructure: </a:t>
            </a:r>
            <a:r>
              <a:rPr lang="en-US" sz="1600" dirty="0"/>
              <a:t>Smart farming applications should be tailored for use in the field. A business owner or farm manager should be able to access the information on site or remotely via a smartphone application.</a:t>
            </a:r>
            <a:endParaRPr lang="en-US" sz="1600" b="1" dirty="0"/>
          </a:p>
        </p:txBody>
      </p:sp>
      <p:sp>
        <p:nvSpPr>
          <p:cNvPr id="2810" name="Google Shape;2810;p65"/>
          <p:cNvSpPr txBox="1">
            <a:spLocks noGrp="1"/>
          </p:cNvSpPr>
          <p:nvPr>
            <p:ph type="ctrTitle"/>
          </p:nvPr>
        </p:nvSpPr>
        <p:spPr>
          <a:xfrm>
            <a:off x="110240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IOT </a:t>
            </a:r>
            <a:r>
              <a:rPr lang="de-DE" dirty="0" err="1"/>
              <a:t>Based</a:t>
            </a:r>
            <a:r>
              <a:rPr lang="de-DE" dirty="0"/>
              <a:t> Smart </a:t>
            </a:r>
            <a:r>
              <a:rPr lang="de-DE" dirty="0" err="1"/>
              <a:t>Agriculture</a:t>
            </a:r>
            <a:endParaRPr lang="de-DE" dirty="0"/>
          </a:p>
        </p:txBody>
      </p:sp>
      <p:pic>
        <p:nvPicPr>
          <p:cNvPr id="2" name="Image 1" descr="Une image contenant Graphique, Police, capture d’écran, conception&#10;&#10;Description générée automatiquement">
            <a:extLst>
              <a:ext uri="{FF2B5EF4-FFF2-40B4-BE49-F238E27FC236}">
                <a16:creationId xmlns:a16="http://schemas.microsoft.com/office/drawing/2014/main" id="{5D78C750-B453-417C-F539-791E6562921F}"/>
              </a:ext>
            </a:extLst>
          </p:cNvPr>
          <p:cNvPicPr>
            <a:picLocks noChangeAspect="1"/>
          </p:cNvPicPr>
          <p:nvPr/>
        </p:nvPicPr>
        <p:blipFill>
          <a:blip r:embed="rId3"/>
          <a:stretch>
            <a:fillRect/>
          </a:stretch>
        </p:blipFill>
        <p:spPr>
          <a:xfrm>
            <a:off x="1609621" y="166171"/>
            <a:ext cx="698061" cy="698061"/>
          </a:xfrm>
          <a:prstGeom prst="rect">
            <a:avLst/>
          </a:prstGeom>
        </p:spPr>
      </p:pic>
      <p:pic>
        <p:nvPicPr>
          <p:cNvPr id="3" name="Image 2">
            <a:extLst>
              <a:ext uri="{FF2B5EF4-FFF2-40B4-BE49-F238E27FC236}">
                <a16:creationId xmlns:a16="http://schemas.microsoft.com/office/drawing/2014/main" id="{E15F2D16-478B-7D3F-95B0-8F0FFD9B05F1}"/>
              </a:ext>
            </a:extLst>
          </p:cNvPr>
          <p:cNvPicPr>
            <a:picLocks noChangeAspect="1"/>
          </p:cNvPicPr>
          <p:nvPr/>
        </p:nvPicPr>
        <p:blipFill>
          <a:blip r:embed="rId4"/>
          <a:stretch>
            <a:fillRect/>
          </a:stretch>
        </p:blipFill>
        <p:spPr>
          <a:xfrm>
            <a:off x="7104812" y="4489826"/>
            <a:ext cx="1859441" cy="6279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61"/>
          <p:cNvSpPr/>
          <p:nvPr/>
        </p:nvSpPr>
        <p:spPr>
          <a:xfrm>
            <a:off x="3464300" y="1464575"/>
            <a:ext cx="2215500" cy="2215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1"/>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Central </a:t>
            </a:r>
            <a:r>
              <a:rPr lang="de-DE" dirty="0" err="1"/>
              <a:t>server</a:t>
            </a:r>
            <a:endParaRPr dirty="0"/>
          </a:p>
        </p:txBody>
      </p:sp>
      <p:pic>
        <p:nvPicPr>
          <p:cNvPr id="2694" name="Google Shape;2694;p61"/>
          <p:cNvPicPr preferRelativeResize="0"/>
          <p:nvPr/>
        </p:nvPicPr>
        <p:blipFill>
          <a:blip r:embed="rId3">
            <a:alphaModFix amt="52000"/>
          </a:blip>
          <a:stretch>
            <a:fillRect/>
          </a:stretch>
        </p:blipFill>
        <p:spPr>
          <a:xfrm rot="-531199" flipH="1">
            <a:off x="621266" y="460731"/>
            <a:ext cx="2169373" cy="590936"/>
          </a:xfrm>
          <a:prstGeom prst="rect">
            <a:avLst/>
          </a:prstGeom>
          <a:noFill/>
          <a:ln>
            <a:noFill/>
          </a:ln>
        </p:spPr>
      </p:pic>
      <p:pic>
        <p:nvPicPr>
          <p:cNvPr id="2695" name="Google Shape;2695;p61"/>
          <p:cNvPicPr preferRelativeResize="0"/>
          <p:nvPr/>
        </p:nvPicPr>
        <p:blipFill>
          <a:blip r:embed="rId4">
            <a:alphaModFix amt="52000"/>
          </a:blip>
          <a:stretch>
            <a:fillRect/>
          </a:stretch>
        </p:blipFill>
        <p:spPr>
          <a:xfrm rot="-317847" flipH="1">
            <a:off x="548459" y="3114738"/>
            <a:ext cx="2314987" cy="630599"/>
          </a:xfrm>
          <a:prstGeom prst="rect">
            <a:avLst/>
          </a:prstGeom>
          <a:noFill/>
          <a:ln>
            <a:noFill/>
          </a:ln>
        </p:spPr>
      </p:pic>
      <p:pic>
        <p:nvPicPr>
          <p:cNvPr id="2696" name="Google Shape;2696;p61"/>
          <p:cNvPicPr preferRelativeResize="0"/>
          <p:nvPr/>
        </p:nvPicPr>
        <p:blipFill>
          <a:blip r:embed="rId5">
            <a:alphaModFix amt="52000"/>
          </a:blip>
          <a:stretch>
            <a:fillRect/>
          </a:stretch>
        </p:blipFill>
        <p:spPr>
          <a:xfrm rot="-567114" flipH="1">
            <a:off x="6293823" y="2945075"/>
            <a:ext cx="2404594" cy="655018"/>
          </a:xfrm>
          <a:prstGeom prst="rect">
            <a:avLst/>
          </a:prstGeom>
          <a:noFill/>
          <a:ln>
            <a:noFill/>
          </a:ln>
        </p:spPr>
      </p:pic>
      <p:pic>
        <p:nvPicPr>
          <p:cNvPr id="2697" name="Google Shape;2697;p61"/>
          <p:cNvPicPr preferRelativeResize="0"/>
          <p:nvPr/>
        </p:nvPicPr>
        <p:blipFill>
          <a:blip r:embed="rId4">
            <a:alphaModFix amt="52000"/>
          </a:blip>
          <a:stretch>
            <a:fillRect/>
          </a:stretch>
        </p:blipFill>
        <p:spPr>
          <a:xfrm rot="-317847" flipH="1">
            <a:off x="6295750" y="445224"/>
            <a:ext cx="2314987" cy="630599"/>
          </a:xfrm>
          <a:prstGeom prst="rect">
            <a:avLst/>
          </a:prstGeom>
          <a:noFill/>
          <a:ln>
            <a:noFill/>
          </a:ln>
        </p:spPr>
      </p:pic>
      <p:sp>
        <p:nvSpPr>
          <p:cNvPr id="2698" name="Google Shape;2698;p61"/>
          <p:cNvSpPr txBox="1">
            <a:spLocks noGrp="1"/>
          </p:cNvSpPr>
          <p:nvPr>
            <p:ph type="title" idx="4294967295"/>
          </p:nvPr>
        </p:nvSpPr>
        <p:spPr>
          <a:xfrm>
            <a:off x="825387" y="454483"/>
            <a:ext cx="2642100" cy="626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de-DE" sz="1600" dirty="0" err="1"/>
              <a:t>Humidity</a:t>
            </a:r>
            <a:endParaRPr lang="de-DE" sz="1600" dirty="0"/>
          </a:p>
        </p:txBody>
      </p:sp>
      <p:sp>
        <p:nvSpPr>
          <p:cNvPr id="2699" name="Google Shape;2699;p61"/>
          <p:cNvSpPr txBox="1">
            <a:spLocks noGrp="1"/>
          </p:cNvSpPr>
          <p:nvPr>
            <p:ph type="subTitle" idx="4294967295"/>
          </p:nvPr>
        </p:nvSpPr>
        <p:spPr>
          <a:xfrm>
            <a:off x="611280" y="1260863"/>
            <a:ext cx="2336400" cy="104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Si7021:</a:t>
            </a:r>
          </a:p>
          <a:p>
            <a:pPr marL="285750" indent="-285750"/>
            <a:r>
              <a:rPr lang="en-US" dirty="0"/>
              <a:t>Accurate humidity measurement, low power consumption</a:t>
            </a:r>
            <a:endParaRPr lang="de-DE" dirty="0"/>
          </a:p>
          <a:p>
            <a:pPr marL="285750" indent="-285750"/>
            <a:r>
              <a:rPr lang="en-US" dirty="0"/>
              <a:t>I2C interface, high accuracy, small form factor.</a:t>
            </a:r>
            <a:endParaRPr lang="de-DE" dirty="0"/>
          </a:p>
        </p:txBody>
      </p:sp>
      <p:sp>
        <p:nvSpPr>
          <p:cNvPr id="2700" name="Google Shape;2700;p61"/>
          <p:cNvSpPr txBox="1">
            <a:spLocks noGrp="1"/>
          </p:cNvSpPr>
          <p:nvPr>
            <p:ph type="title" idx="4294967295"/>
          </p:nvPr>
        </p:nvSpPr>
        <p:spPr>
          <a:xfrm>
            <a:off x="5783762" y="443004"/>
            <a:ext cx="2642100" cy="62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sz="1600" dirty="0" err="1"/>
              <a:t>Temperature</a:t>
            </a:r>
            <a:endParaRPr lang="de-DE" sz="1600" dirty="0"/>
          </a:p>
        </p:txBody>
      </p:sp>
      <p:sp>
        <p:nvSpPr>
          <p:cNvPr id="2701" name="Google Shape;2701;p61"/>
          <p:cNvSpPr txBox="1">
            <a:spLocks noGrp="1"/>
          </p:cNvSpPr>
          <p:nvPr>
            <p:ph type="subTitle" idx="4294967295"/>
          </p:nvPr>
        </p:nvSpPr>
        <p:spPr>
          <a:xfrm>
            <a:off x="6179749" y="1511607"/>
            <a:ext cx="2858594" cy="104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dirty="0"/>
              <a:t>DHT22 (AM2302):</a:t>
            </a:r>
          </a:p>
          <a:p>
            <a:pPr marL="285750" indent="-285750" algn="r"/>
            <a:r>
              <a:rPr lang="en-US" dirty="0"/>
              <a:t>Measures temperature and humidity; digital output; ±0.5°C accuracy for temperature.</a:t>
            </a:r>
          </a:p>
          <a:p>
            <a:pPr marL="285750" indent="-285750" algn="r"/>
            <a:r>
              <a:rPr lang="en-US" dirty="0"/>
              <a:t>Affordable, easy to interface, low power consumption.</a:t>
            </a:r>
          </a:p>
          <a:p>
            <a:pPr marL="285750" indent="-285750" algn="r"/>
            <a:endParaRPr dirty="0"/>
          </a:p>
        </p:txBody>
      </p:sp>
      <p:sp>
        <p:nvSpPr>
          <p:cNvPr id="2702" name="Google Shape;2702;p61"/>
          <p:cNvSpPr txBox="1">
            <a:spLocks noGrp="1"/>
          </p:cNvSpPr>
          <p:nvPr>
            <p:ph type="title" idx="4294967295"/>
          </p:nvPr>
        </p:nvSpPr>
        <p:spPr>
          <a:xfrm>
            <a:off x="5679800" y="2957284"/>
            <a:ext cx="2642100" cy="630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sz="1600" dirty="0" err="1"/>
              <a:t>Water</a:t>
            </a:r>
            <a:r>
              <a:rPr lang="de-DE" sz="1600" dirty="0"/>
              <a:t> Level</a:t>
            </a:r>
            <a:endParaRPr sz="1600" dirty="0"/>
          </a:p>
        </p:txBody>
      </p:sp>
      <p:sp>
        <p:nvSpPr>
          <p:cNvPr id="2703" name="Google Shape;2703;p61"/>
          <p:cNvSpPr txBox="1">
            <a:spLocks noGrp="1"/>
          </p:cNvSpPr>
          <p:nvPr>
            <p:ph type="subTitle" idx="4294967295"/>
          </p:nvPr>
        </p:nvSpPr>
        <p:spPr>
          <a:xfrm>
            <a:off x="5815338" y="3659345"/>
            <a:ext cx="3328662" cy="1338136"/>
          </a:xfrm>
          <a:prstGeom prst="rect">
            <a:avLst/>
          </a:prstGeom>
        </p:spPr>
        <p:txBody>
          <a:bodyPr spcFirstLastPara="1" wrap="square" lIns="91425" tIns="91425" rIns="91425" bIns="91425" anchor="ctr" anchorCtr="0">
            <a:noAutofit/>
          </a:bodyPr>
          <a:lstStyle/>
          <a:p>
            <a:pPr marL="0" indent="0" algn="r">
              <a:buNone/>
            </a:pPr>
            <a:r>
              <a:rPr lang="de-DE" sz="1300" dirty="0" err="1"/>
              <a:t>Submersible</a:t>
            </a:r>
            <a:r>
              <a:rPr lang="de-DE" sz="1300" dirty="0"/>
              <a:t> </a:t>
            </a:r>
            <a:r>
              <a:rPr lang="de-DE" sz="1300" dirty="0" err="1"/>
              <a:t>Pressure</a:t>
            </a:r>
            <a:r>
              <a:rPr lang="de-DE" sz="1300" dirty="0"/>
              <a:t> </a:t>
            </a:r>
            <a:r>
              <a:rPr lang="de-DE" sz="1300" dirty="0" err="1"/>
              <a:t>Transducers:DFROBOT</a:t>
            </a:r>
            <a:r>
              <a:rPr lang="de-DE" sz="1300" dirty="0"/>
              <a:t> </a:t>
            </a:r>
            <a:r>
              <a:rPr lang="de-DE" sz="1300" dirty="0" err="1"/>
              <a:t>Submersible</a:t>
            </a:r>
            <a:r>
              <a:rPr lang="de-DE" sz="1300" dirty="0"/>
              <a:t> </a:t>
            </a:r>
            <a:r>
              <a:rPr lang="de-DE" sz="1300" dirty="0" err="1"/>
              <a:t>Pressure</a:t>
            </a:r>
            <a:r>
              <a:rPr lang="de-DE" sz="1300" dirty="0"/>
              <a:t> Level Sensor</a:t>
            </a:r>
          </a:p>
          <a:p>
            <a:pPr marL="285750" indent="-285750" algn="r"/>
            <a:r>
              <a:rPr lang="en-US" sz="1300" dirty="0"/>
              <a:t>Measures water pressure at a certain depth and calculates the water level; sealed and submersible</a:t>
            </a:r>
            <a:r>
              <a:rPr lang="en-US" dirty="0"/>
              <a:t>.</a:t>
            </a:r>
            <a:endParaRPr dirty="0"/>
          </a:p>
        </p:txBody>
      </p:sp>
      <p:sp>
        <p:nvSpPr>
          <p:cNvPr id="2704" name="Google Shape;2704;p61"/>
          <p:cNvSpPr txBox="1">
            <a:spLocks noGrp="1"/>
          </p:cNvSpPr>
          <p:nvPr>
            <p:ph type="title" idx="4294967295"/>
          </p:nvPr>
        </p:nvSpPr>
        <p:spPr>
          <a:xfrm>
            <a:off x="722679" y="3150202"/>
            <a:ext cx="2642100" cy="6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1600" dirty="0"/>
              <a:t>Soil </a:t>
            </a:r>
            <a:r>
              <a:rPr lang="de-DE" sz="1600" dirty="0" err="1"/>
              <a:t>Moisture</a:t>
            </a:r>
            <a:endParaRPr lang="de-DE" sz="1600" dirty="0"/>
          </a:p>
        </p:txBody>
      </p:sp>
      <p:sp>
        <p:nvSpPr>
          <p:cNvPr id="2705" name="Google Shape;2705;p61"/>
          <p:cNvSpPr txBox="1">
            <a:spLocks noGrp="1"/>
          </p:cNvSpPr>
          <p:nvPr>
            <p:ph type="subTitle" idx="4294967295"/>
          </p:nvPr>
        </p:nvSpPr>
        <p:spPr>
          <a:xfrm>
            <a:off x="695758" y="3805362"/>
            <a:ext cx="2363321" cy="13381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Resistive Soil </a:t>
            </a:r>
            <a:r>
              <a:rPr lang="de-DE" dirty="0" err="1"/>
              <a:t>Moisture</a:t>
            </a:r>
            <a:r>
              <a:rPr lang="de-DE" dirty="0"/>
              <a:t> Sensor:</a:t>
            </a:r>
          </a:p>
          <a:p>
            <a:pPr marL="285750" indent="-285750"/>
            <a:r>
              <a:rPr lang="de-DE" dirty="0" err="1"/>
              <a:t>Affordable</a:t>
            </a:r>
            <a:r>
              <a:rPr lang="de-DE" dirty="0"/>
              <a:t>, easy </a:t>
            </a:r>
            <a:r>
              <a:rPr lang="de-DE" dirty="0" err="1"/>
              <a:t>to</a:t>
            </a:r>
            <a:r>
              <a:rPr lang="de-DE" dirty="0"/>
              <a:t> </a:t>
            </a:r>
            <a:r>
              <a:rPr lang="de-DE" dirty="0" err="1"/>
              <a:t>use</a:t>
            </a:r>
            <a:r>
              <a:rPr lang="de-DE" dirty="0"/>
              <a:t>.</a:t>
            </a:r>
          </a:p>
          <a:p>
            <a:pPr marL="285750" indent="-285750"/>
            <a:r>
              <a:rPr lang="de-DE" dirty="0" err="1"/>
              <a:t>Less</a:t>
            </a:r>
            <a:r>
              <a:rPr lang="de-DE" dirty="0"/>
              <a:t> </a:t>
            </a:r>
            <a:r>
              <a:rPr lang="de-DE" dirty="0" err="1"/>
              <a:t>accurate</a:t>
            </a:r>
            <a:r>
              <a:rPr lang="de-DE" dirty="0"/>
              <a:t> </a:t>
            </a:r>
            <a:r>
              <a:rPr lang="de-DE" dirty="0" err="1"/>
              <a:t>over</a:t>
            </a:r>
            <a:r>
              <a:rPr lang="de-DE" dirty="0"/>
              <a:t> time.</a:t>
            </a:r>
          </a:p>
          <a:p>
            <a:pPr marL="285750" indent="-285750"/>
            <a:endParaRPr lang="de-DE" dirty="0"/>
          </a:p>
        </p:txBody>
      </p:sp>
      <p:sp>
        <p:nvSpPr>
          <p:cNvPr id="2706" name="Google Shape;2706;p61"/>
          <p:cNvSpPr/>
          <p:nvPr/>
        </p:nvSpPr>
        <p:spPr>
          <a:xfrm>
            <a:off x="3070119" y="1347925"/>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txBody>
          <a:bodyPr/>
          <a:lstStyle/>
          <a:p>
            <a:endParaRPr lang="de-DE"/>
          </a:p>
        </p:txBody>
      </p:sp>
      <p:sp>
        <p:nvSpPr>
          <p:cNvPr id="2707" name="Google Shape;2707;p61"/>
          <p:cNvSpPr/>
          <p:nvPr/>
        </p:nvSpPr>
        <p:spPr>
          <a:xfrm flipH="1">
            <a:off x="5382844" y="1347913"/>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txBody>
          <a:bodyPr/>
          <a:lstStyle/>
          <a:p>
            <a:endParaRPr lang="de-DE"/>
          </a:p>
        </p:txBody>
      </p:sp>
      <p:sp>
        <p:nvSpPr>
          <p:cNvPr id="2708" name="Google Shape;2708;p61"/>
          <p:cNvSpPr/>
          <p:nvPr/>
        </p:nvSpPr>
        <p:spPr>
          <a:xfrm rot="10800000">
            <a:off x="5382844" y="3338638"/>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txBody>
          <a:bodyPr/>
          <a:lstStyle/>
          <a:p>
            <a:endParaRPr lang="de-DE"/>
          </a:p>
        </p:txBody>
      </p:sp>
      <p:sp>
        <p:nvSpPr>
          <p:cNvPr id="2709" name="Google Shape;2709;p61"/>
          <p:cNvSpPr/>
          <p:nvPr/>
        </p:nvSpPr>
        <p:spPr>
          <a:xfrm rot="10800000" flipH="1">
            <a:off x="3070119" y="3338650"/>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txBody>
          <a:bodyPr/>
          <a:lstStyle/>
          <a:p>
            <a:endParaRPr lang="de-DE"/>
          </a:p>
        </p:txBody>
      </p:sp>
      <p:sp>
        <p:nvSpPr>
          <p:cNvPr id="2" name="Google Shape;2683;p60">
            <a:extLst>
              <a:ext uri="{FF2B5EF4-FFF2-40B4-BE49-F238E27FC236}">
                <a16:creationId xmlns:a16="http://schemas.microsoft.com/office/drawing/2014/main" id="{42A5E1D3-B5B7-1C82-9238-593AC724098D}"/>
              </a:ext>
            </a:extLst>
          </p:cNvPr>
          <p:cNvSpPr txBox="1">
            <a:spLocks/>
          </p:cNvSpPr>
          <p:nvPr/>
        </p:nvSpPr>
        <p:spPr>
          <a:xfrm>
            <a:off x="1310640" y="66178"/>
            <a:ext cx="6298406"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2"/>
              </a:buClr>
              <a:buSzPts val="3000"/>
              <a:buFont typeface="Overpass Black"/>
              <a:buNone/>
              <a:defRPr sz="25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9pPr>
          </a:lstStyle>
          <a:p>
            <a:r>
              <a:rPr lang="de-DE" dirty="0"/>
              <a:t>Block </a:t>
            </a:r>
            <a:r>
              <a:rPr lang="de-DE" dirty="0" err="1"/>
              <a:t>Diagram</a:t>
            </a:r>
            <a:endParaRPr lang="de-DE" dirty="0"/>
          </a:p>
        </p:txBody>
      </p:sp>
      <p:grpSp>
        <p:nvGrpSpPr>
          <p:cNvPr id="5" name="Google Shape;3248;p70">
            <a:extLst>
              <a:ext uri="{FF2B5EF4-FFF2-40B4-BE49-F238E27FC236}">
                <a16:creationId xmlns:a16="http://schemas.microsoft.com/office/drawing/2014/main" id="{26C92694-7374-1944-35D8-B42A5D8C0E6F}"/>
              </a:ext>
            </a:extLst>
          </p:cNvPr>
          <p:cNvGrpSpPr/>
          <p:nvPr/>
        </p:nvGrpSpPr>
        <p:grpSpPr>
          <a:xfrm>
            <a:off x="2747295" y="144503"/>
            <a:ext cx="431850" cy="341175"/>
            <a:chOff x="5653100" y="1275225"/>
            <a:chExt cx="431850" cy="341175"/>
          </a:xfrm>
        </p:grpSpPr>
        <p:sp>
          <p:nvSpPr>
            <p:cNvPr id="6" name="Google Shape;3249;p70">
              <a:extLst>
                <a:ext uri="{FF2B5EF4-FFF2-40B4-BE49-F238E27FC236}">
                  <a16:creationId xmlns:a16="http://schemas.microsoft.com/office/drawing/2014/main" id="{F646BA47-BD57-63B6-8B0F-3191B1A888DF}"/>
                </a:ext>
              </a:extLst>
            </p:cNvPr>
            <p:cNvSpPr/>
            <p:nvPr/>
          </p:nvSpPr>
          <p:spPr>
            <a:xfrm>
              <a:off x="5653100" y="1275225"/>
              <a:ext cx="431850" cy="341175"/>
            </a:xfrm>
            <a:custGeom>
              <a:avLst/>
              <a:gdLst/>
              <a:ahLst/>
              <a:cxnLst/>
              <a:rect l="l" t="t" r="r" b="b"/>
              <a:pathLst>
                <a:path w="17274" h="13647" extrusionOk="0">
                  <a:moveTo>
                    <a:pt x="11736" y="6605"/>
                  </a:moveTo>
                  <a:lnTo>
                    <a:pt x="11736" y="13135"/>
                  </a:lnTo>
                  <a:lnTo>
                    <a:pt x="10232" y="13135"/>
                  </a:lnTo>
                  <a:lnTo>
                    <a:pt x="10232" y="6605"/>
                  </a:lnTo>
                  <a:close/>
                  <a:moveTo>
                    <a:pt x="7704" y="8727"/>
                  </a:moveTo>
                  <a:lnTo>
                    <a:pt x="7704" y="13150"/>
                  </a:lnTo>
                  <a:lnTo>
                    <a:pt x="6199" y="13150"/>
                  </a:lnTo>
                  <a:lnTo>
                    <a:pt x="6199" y="8727"/>
                  </a:lnTo>
                  <a:close/>
                  <a:moveTo>
                    <a:pt x="271" y="0"/>
                  </a:moveTo>
                  <a:cubicBezTo>
                    <a:pt x="136" y="0"/>
                    <a:pt x="0" y="91"/>
                    <a:pt x="16" y="271"/>
                  </a:cubicBezTo>
                  <a:lnTo>
                    <a:pt x="16" y="13391"/>
                  </a:lnTo>
                  <a:cubicBezTo>
                    <a:pt x="16" y="13542"/>
                    <a:pt x="136" y="13647"/>
                    <a:pt x="271" y="13647"/>
                  </a:cubicBezTo>
                  <a:lnTo>
                    <a:pt x="16927" y="13647"/>
                  </a:lnTo>
                  <a:cubicBezTo>
                    <a:pt x="17273" y="13647"/>
                    <a:pt x="17273" y="13150"/>
                    <a:pt x="16927" y="13150"/>
                  </a:cubicBezTo>
                  <a:lnTo>
                    <a:pt x="16220" y="13150"/>
                  </a:lnTo>
                  <a:lnTo>
                    <a:pt x="16220" y="10758"/>
                  </a:lnTo>
                  <a:cubicBezTo>
                    <a:pt x="16220" y="10593"/>
                    <a:pt x="16096" y="10510"/>
                    <a:pt x="15972" y="10510"/>
                  </a:cubicBezTo>
                  <a:cubicBezTo>
                    <a:pt x="15847" y="10510"/>
                    <a:pt x="15723" y="10593"/>
                    <a:pt x="15723" y="10758"/>
                  </a:cubicBezTo>
                  <a:lnTo>
                    <a:pt x="15723" y="13135"/>
                  </a:lnTo>
                  <a:lnTo>
                    <a:pt x="14219" y="13135"/>
                  </a:lnTo>
                  <a:lnTo>
                    <a:pt x="14219" y="7282"/>
                  </a:lnTo>
                  <a:lnTo>
                    <a:pt x="15723" y="7282"/>
                  </a:lnTo>
                  <a:lnTo>
                    <a:pt x="15723" y="9660"/>
                  </a:lnTo>
                  <a:cubicBezTo>
                    <a:pt x="15723" y="9833"/>
                    <a:pt x="15847" y="9919"/>
                    <a:pt x="15972" y="9919"/>
                  </a:cubicBezTo>
                  <a:cubicBezTo>
                    <a:pt x="16096" y="9919"/>
                    <a:pt x="16220" y="9833"/>
                    <a:pt x="16220" y="9660"/>
                  </a:cubicBezTo>
                  <a:lnTo>
                    <a:pt x="16220" y="7027"/>
                  </a:lnTo>
                  <a:cubicBezTo>
                    <a:pt x="16220" y="6891"/>
                    <a:pt x="16115" y="6771"/>
                    <a:pt x="15964" y="6771"/>
                  </a:cubicBezTo>
                  <a:lnTo>
                    <a:pt x="13963" y="6771"/>
                  </a:lnTo>
                  <a:cubicBezTo>
                    <a:pt x="13813" y="6771"/>
                    <a:pt x="13707" y="6891"/>
                    <a:pt x="13707" y="7027"/>
                  </a:cubicBezTo>
                  <a:lnTo>
                    <a:pt x="13707" y="13150"/>
                  </a:lnTo>
                  <a:lnTo>
                    <a:pt x="12233" y="13150"/>
                  </a:lnTo>
                  <a:lnTo>
                    <a:pt x="12233" y="6365"/>
                  </a:lnTo>
                  <a:cubicBezTo>
                    <a:pt x="12233" y="6214"/>
                    <a:pt x="12127" y="6109"/>
                    <a:pt x="11992" y="6109"/>
                  </a:cubicBezTo>
                  <a:lnTo>
                    <a:pt x="9976" y="6109"/>
                  </a:lnTo>
                  <a:cubicBezTo>
                    <a:pt x="9840" y="6109"/>
                    <a:pt x="9720" y="6214"/>
                    <a:pt x="9720" y="6365"/>
                  </a:cubicBezTo>
                  <a:lnTo>
                    <a:pt x="9720" y="13150"/>
                  </a:lnTo>
                  <a:lnTo>
                    <a:pt x="8215" y="13150"/>
                  </a:lnTo>
                  <a:lnTo>
                    <a:pt x="8215" y="8471"/>
                  </a:lnTo>
                  <a:cubicBezTo>
                    <a:pt x="8215" y="8343"/>
                    <a:pt x="8108" y="8229"/>
                    <a:pt x="7983" y="8229"/>
                  </a:cubicBezTo>
                  <a:cubicBezTo>
                    <a:pt x="7975" y="8229"/>
                    <a:pt x="7967" y="8230"/>
                    <a:pt x="7960" y="8230"/>
                  </a:cubicBezTo>
                  <a:lnTo>
                    <a:pt x="5944" y="8230"/>
                  </a:lnTo>
                  <a:cubicBezTo>
                    <a:pt x="5808" y="8230"/>
                    <a:pt x="5703" y="8336"/>
                    <a:pt x="5703" y="8471"/>
                  </a:cubicBezTo>
                  <a:lnTo>
                    <a:pt x="5703" y="13150"/>
                  </a:lnTo>
                  <a:lnTo>
                    <a:pt x="4198" y="13150"/>
                  </a:lnTo>
                  <a:lnTo>
                    <a:pt x="4198" y="7764"/>
                  </a:lnTo>
                  <a:cubicBezTo>
                    <a:pt x="4198" y="7629"/>
                    <a:pt x="4078" y="7523"/>
                    <a:pt x="3942" y="7523"/>
                  </a:cubicBezTo>
                  <a:lnTo>
                    <a:pt x="3491" y="7523"/>
                  </a:lnTo>
                  <a:cubicBezTo>
                    <a:pt x="3481" y="7522"/>
                    <a:pt x="3472" y="7522"/>
                    <a:pt x="3462" y="7522"/>
                  </a:cubicBezTo>
                  <a:cubicBezTo>
                    <a:pt x="3125" y="7522"/>
                    <a:pt x="3125" y="8021"/>
                    <a:pt x="3462" y="8021"/>
                  </a:cubicBezTo>
                  <a:cubicBezTo>
                    <a:pt x="3472" y="8021"/>
                    <a:pt x="3481" y="8021"/>
                    <a:pt x="3491" y="8020"/>
                  </a:cubicBezTo>
                  <a:lnTo>
                    <a:pt x="3687" y="8020"/>
                  </a:lnTo>
                  <a:lnTo>
                    <a:pt x="3687" y="13150"/>
                  </a:lnTo>
                  <a:lnTo>
                    <a:pt x="2182" y="13150"/>
                  </a:lnTo>
                  <a:lnTo>
                    <a:pt x="2182" y="8020"/>
                  </a:lnTo>
                  <a:lnTo>
                    <a:pt x="2393" y="8020"/>
                  </a:lnTo>
                  <a:cubicBezTo>
                    <a:pt x="2402" y="8021"/>
                    <a:pt x="2412" y="8021"/>
                    <a:pt x="2421" y="8021"/>
                  </a:cubicBezTo>
                  <a:cubicBezTo>
                    <a:pt x="2745" y="8021"/>
                    <a:pt x="2745" y="7522"/>
                    <a:pt x="2421" y="7522"/>
                  </a:cubicBezTo>
                  <a:cubicBezTo>
                    <a:pt x="2412" y="7522"/>
                    <a:pt x="2402" y="7522"/>
                    <a:pt x="2393" y="7523"/>
                  </a:cubicBezTo>
                  <a:lnTo>
                    <a:pt x="1926" y="7523"/>
                  </a:lnTo>
                  <a:cubicBezTo>
                    <a:pt x="1791" y="7523"/>
                    <a:pt x="1686" y="7629"/>
                    <a:pt x="1686" y="7764"/>
                  </a:cubicBezTo>
                  <a:lnTo>
                    <a:pt x="1686" y="13150"/>
                  </a:lnTo>
                  <a:lnTo>
                    <a:pt x="527" y="13150"/>
                  </a:lnTo>
                  <a:lnTo>
                    <a:pt x="527" y="271"/>
                  </a:lnTo>
                  <a:cubicBezTo>
                    <a:pt x="542" y="91"/>
                    <a:pt x="407" y="0"/>
                    <a:pt x="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50;p70">
              <a:extLst>
                <a:ext uri="{FF2B5EF4-FFF2-40B4-BE49-F238E27FC236}">
                  <a16:creationId xmlns:a16="http://schemas.microsoft.com/office/drawing/2014/main" id="{035418A0-38F4-7809-345C-0D5D2492A2F9}"/>
                </a:ext>
              </a:extLst>
            </p:cNvPr>
            <p:cNvSpPr/>
            <p:nvPr/>
          </p:nvSpPr>
          <p:spPr>
            <a:xfrm>
              <a:off x="5684750" y="1322650"/>
              <a:ext cx="377350" cy="133525"/>
            </a:xfrm>
            <a:custGeom>
              <a:avLst/>
              <a:gdLst/>
              <a:ahLst/>
              <a:cxnLst/>
              <a:rect l="l" t="t" r="r" b="b"/>
              <a:pathLst>
                <a:path w="15094" h="5341" extrusionOk="0">
                  <a:moveTo>
                    <a:pt x="13705" y="1022"/>
                  </a:moveTo>
                  <a:cubicBezTo>
                    <a:pt x="14367" y="1022"/>
                    <a:pt x="14698" y="1835"/>
                    <a:pt x="14232" y="2316"/>
                  </a:cubicBezTo>
                  <a:cubicBezTo>
                    <a:pt x="14077" y="2466"/>
                    <a:pt x="13889" y="2534"/>
                    <a:pt x="13706" y="2534"/>
                  </a:cubicBezTo>
                  <a:cubicBezTo>
                    <a:pt x="13320" y="2534"/>
                    <a:pt x="12953" y="2234"/>
                    <a:pt x="12953" y="1774"/>
                  </a:cubicBezTo>
                  <a:cubicBezTo>
                    <a:pt x="12953" y="1368"/>
                    <a:pt x="13284" y="1022"/>
                    <a:pt x="13705" y="1022"/>
                  </a:cubicBezTo>
                  <a:close/>
                  <a:moveTo>
                    <a:pt x="1668" y="2376"/>
                  </a:moveTo>
                  <a:cubicBezTo>
                    <a:pt x="2090" y="2376"/>
                    <a:pt x="2421" y="2707"/>
                    <a:pt x="2421" y="3129"/>
                  </a:cubicBezTo>
                  <a:cubicBezTo>
                    <a:pt x="2421" y="3189"/>
                    <a:pt x="2421" y="3249"/>
                    <a:pt x="2406" y="3324"/>
                  </a:cubicBezTo>
                  <a:cubicBezTo>
                    <a:pt x="2307" y="3683"/>
                    <a:pt x="1990" y="3881"/>
                    <a:pt x="1669" y="3881"/>
                  </a:cubicBezTo>
                  <a:cubicBezTo>
                    <a:pt x="1452" y="3881"/>
                    <a:pt x="1234" y="3790"/>
                    <a:pt x="1082" y="3595"/>
                  </a:cubicBezTo>
                  <a:cubicBezTo>
                    <a:pt x="690" y="3099"/>
                    <a:pt x="1052" y="2376"/>
                    <a:pt x="1668" y="2376"/>
                  </a:cubicBezTo>
                  <a:close/>
                  <a:moveTo>
                    <a:pt x="1676" y="4377"/>
                  </a:moveTo>
                  <a:cubicBezTo>
                    <a:pt x="1673" y="4377"/>
                    <a:pt x="1671" y="4377"/>
                    <a:pt x="1668" y="4377"/>
                  </a:cubicBezTo>
                  <a:lnTo>
                    <a:pt x="1683" y="4377"/>
                  </a:lnTo>
                  <a:cubicBezTo>
                    <a:pt x="1681" y="4377"/>
                    <a:pt x="1678" y="4377"/>
                    <a:pt x="1676" y="4377"/>
                  </a:cubicBezTo>
                  <a:close/>
                  <a:moveTo>
                    <a:pt x="5670" y="3384"/>
                  </a:moveTo>
                  <a:cubicBezTo>
                    <a:pt x="5680" y="3384"/>
                    <a:pt x="5690" y="3384"/>
                    <a:pt x="5701" y="3384"/>
                  </a:cubicBezTo>
                  <a:cubicBezTo>
                    <a:pt x="6363" y="3384"/>
                    <a:pt x="6694" y="4182"/>
                    <a:pt x="6227" y="4663"/>
                  </a:cubicBezTo>
                  <a:cubicBezTo>
                    <a:pt x="6072" y="4814"/>
                    <a:pt x="5883" y="4881"/>
                    <a:pt x="5699" y="4881"/>
                  </a:cubicBezTo>
                  <a:cubicBezTo>
                    <a:pt x="5314" y="4881"/>
                    <a:pt x="4948" y="4585"/>
                    <a:pt x="4948" y="4137"/>
                  </a:cubicBezTo>
                  <a:cubicBezTo>
                    <a:pt x="4933" y="4061"/>
                    <a:pt x="4948" y="4001"/>
                    <a:pt x="4963" y="3941"/>
                  </a:cubicBezTo>
                  <a:cubicBezTo>
                    <a:pt x="5051" y="3620"/>
                    <a:pt x="5337" y="3384"/>
                    <a:pt x="5670" y="3384"/>
                  </a:cubicBezTo>
                  <a:close/>
                  <a:moveTo>
                    <a:pt x="10268" y="0"/>
                  </a:moveTo>
                  <a:cubicBezTo>
                    <a:pt x="10048" y="0"/>
                    <a:pt x="9902" y="316"/>
                    <a:pt x="10139" y="466"/>
                  </a:cubicBezTo>
                  <a:cubicBezTo>
                    <a:pt x="10350" y="616"/>
                    <a:pt x="10470" y="842"/>
                    <a:pt x="10470" y="1097"/>
                  </a:cubicBezTo>
                  <a:cubicBezTo>
                    <a:pt x="10470" y="1143"/>
                    <a:pt x="10470" y="1188"/>
                    <a:pt x="10470" y="1233"/>
                  </a:cubicBezTo>
                  <a:cubicBezTo>
                    <a:pt x="10406" y="1626"/>
                    <a:pt x="10064" y="1858"/>
                    <a:pt x="9718" y="1858"/>
                  </a:cubicBezTo>
                  <a:cubicBezTo>
                    <a:pt x="9495" y="1858"/>
                    <a:pt x="9270" y="1761"/>
                    <a:pt x="9116" y="1549"/>
                  </a:cubicBezTo>
                  <a:cubicBezTo>
                    <a:pt x="9026" y="1428"/>
                    <a:pt x="8966" y="1263"/>
                    <a:pt x="8966" y="1097"/>
                  </a:cubicBezTo>
                  <a:cubicBezTo>
                    <a:pt x="8966" y="842"/>
                    <a:pt x="9101" y="616"/>
                    <a:pt x="9312" y="466"/>
                  </a:cubicBezTo>
                  <a:cubicBezTo>
                    <a:pt x="9432" y="390"/>
                    <a:pt x="9462" y="240"/>
                    <a:pt x="9387" y="119"/>
                  </a:cubicBezTo>
                  <a:cubicBezTo>
                    <a:pt x="9337" y="50"/>
                    <a:pt x="9255" y="7"/>
                    <a:pt x="9171" y="7"/>
                  </a:cubicBezTo>
                  <a:cubicBezTo>
                    <a:pt x="9127" y="7"/>
                    <a:pt x="9082" y="19"/>
                    <a:pt x="9041" y="44"/>
                  </a:cubicBezTo>
                  <a:cubicBezTo>
                    <a:pt x="8680" y="285"/>
                    <a:pt x="8469" y="676"/>
                    <a:pt x="8469" y="1097"/>
                  </a:cubicBezTo>
                  <a:cubicBezTo>
                    <a:pt x="8469" y="1293"/>
                    <a:pt x="8499" y="1474"/>
                    <a:pt x="8589" y="1639"/>
                  </a:cubicBezTo>
                  <a:lnTo>
                    <a:pt x="6528" y="3189"/>
                  </a:lnTo>
                  <a:cubicBezTo>
                    <a:pt x="6303" y="2978"/>
                    <a:pt x="6002" y="2873"/>
                    <a:pt x="5701" y="2873"/>
                  </a:cubicBezTo>
                  <a:cubicBezTo>
                    <a:pt x="5219" y="2873"/>
                    <a:pt x="4783" y="3144"/>
                    <a:pt x="4572" y="3580"/>
                  </a:cubicBezTo>
                  <a:lnTo>
                    <a:pt x="2932" y="3174"/>
                  </a:lnTo>
                  <a:cubicBezTo>
                    <a:pt x="2932" y="3159"/>
                    <a:pt x="2932" y="3144"/>
                    <a:pt x="2932" y="3129"/>
                  </a:cubicBezTo>
                  <a:cubicBezTo>
                    <a:pt x="2932" y="2363"/>
                    <a:pt x="2309" y="1861"/>
                    <a:pt x="1660" y="1861"/>
                  </a:cubicBezTo>
                  <a:cubicBezTo>
                    <a:pt x="1352" y="1861"/>
                    <a:pt x="1037" y="1974"/>
                    <a:pt x="781" y="2226"/>
                  </a:cubicBezTo>
                  <a:cubicBezTo>
                    <a:pt x="0" y="3021"/>
                    <a:pt x="552" y="4371"/>
                    <a:pt x="1676" y="4377"/>
                  </a:cubicBezTo>
                  <a:lnTo>
                    <a:pt x="1676" y="4377"/>
                  </a:lnTo>
                  <a:cubicBezTo>
                    <a:pt x="2154" y="4375"/>
                    <a:pt x="2587" y="4089"/>
                    <a:pt x="2797" y="3670"/>
                  </a:cubicBezTo>
                  <a:lnTo>
                    <a:pt x="4437" y="4077"/>
                  </a:lnTo>
                  <a:lnTo>
                    <a:pt x="4437" y="4122"/>
                  </a:lnTo>
                  <a:cubicBezTo>
                    <a:pt x="4467" y="4799"/>
                    <a:pt x="5024" y="5340"/>
                    <a:pt x="5701" y="5340"/>
                  </a:cubicBezTo>
                  <a:cubicBezTo>
                    <a:pt x="6363" y="5340"/>
                    <a:pt x="6919" y="4799"/>
                    <a:pt x="6949" y="4122"/>
                  </a:cubicBezTo>
                  <a:cubicBezTo>
                    <a:pt x="6949" y="3941"/>
                    <a:pt x="6904" y="3761"/>
                    <a:pt x="6829" y="3595"/>
                  </a:cubicBezTo>
                  <a:lnTo>
                    <a:pt x="8875" y="2045"/>
                  </a:lnTo>
                  <a:cubicBezTo>
                    <a:pt x="9120" y="2263"/>
                    <a:pt x="9417" y="2364"/>
                    <a:pt x="9710" y="2364"/>
                  </a:cubicBezTo>
                  <a:cubicBezTo>
                    <a:pt x="10207" y="2364"/>
                    <a:pt x="10693" y="2070"/>
                    <a:pt x="10891" y="1549"/>
                  </a:cubicBezTo>
                  <a:lnTo>
                    <a:pt x="12441" y="1820"/>
                  </a:lnTo>
                  <a:cubicBezTo>
                    <a:pt x="12473" y="2617"/>
                    <a:pt x="13089" y="3034"/>
                    <a:pt x="13704" y="3034"/>
                  </a:cubicBezTo>
                  <a:cubicBezTo>
                    <a:pt x="14261" y="3034"/>
                    <a:pt x="14817" y="2693"/>
                    <a:pt x="14939" y="1985"/>
                  </a:cubicBezTo>
                  <a:cubicBezTo>
                    <a:pt x="15093" y="1086"/>
                    <a:pt x="14382" y="516"/>
                    <a:pt x="13674" y="516"/>
                  </a:cubicBezTo>
                  <a:cubicBezTo>
                    <a:pt x="13209" y="516"/>
                    <a:pt x="12746" y="762"/>
                    <a:pt x="12531" y="1323"/>
                  </a:cubicBezTo>
                  <a:lnTo>
                    <a:pt x="10967" y="1067"/>
                  </a:lnTo>
                  <a:cubicBezTo>
                    <a:pt x="10952" y="646"/>
                    <a:pt x="10741" y="270"/>
                    <a:pt x="10410" y="44"/>
                  </a:cubicBezTo>
                  <a:cubicBezTo>
                    <a:pt x="10361" y="13"/>
                    <a:pt x="10313" y="0"/>
                    <a:pt x="10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Image 7">
            <a:extLst>
              <a:ext uri="{FF2B5EF4-FFF2-40B4-BE49-F238E27FC236}">
                <a16:creationId xmlns:a16="http://schemas.microsoft.com/office/drawing/2014/main" id="{114696BD-8AAC-3B1C-1DDD-DDD1A8CFA905}"/>
              </a:ext>
            </a:extLst>
          </p:cNvPr>
          <p:cNvPicPr>
            <a:picLocks noChangeAspect="1"/>
          </p:cNvPicPr>
          <p:nvPr/>
        </p:nvPicPr>
        <p:blipFill>
          <a:blip r:embed="rId6"/>
          <a:stretch>
            <a:fillRect/>
          </a:stretch>
        </p:blipFill>
        <p:spPr>
          <a:xfrm>
            <a:off x="3156295" y="4676860"/>
            <a:ext cx="1859441" cy="6279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48"/>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Architecture </a:t>
            </a:r>
            <a:r>
              <a:rPr lang="de-DE" dirty="0" err="1"/>
              <a:t>Overview</a:t>
            </a:r>
            <a:endParaRPr lang="de-DE" dirty="0"/>
          </a:p>
        </p:txBody>
      </p:sp>
      <p:pic>
        <p:nvPicPr>
          <p:cNvPr id="23" name="Image 22" descr="Une image contenant capture d’écran, diagramme, texte&#10;&#10;Description générée automatiquement">
            <a:extLst>
              <a:ext uri="{FF2B5EF4-FFF2-40B4-BE49-F238E27FC236}">
                <a16:creationId xmlns:a16="http://schemas.microsoft.com/office/drawing/2014/main" id="{0E16F55C-D4DD-A1AD-B14C-00E026D0B32F}"/>
              </a:ext>
            </a:extLst>
          </p:cNvPr>
          <p:cNvPicPr>
            <a:picLocks noChangeAspect="1"/>
          </p:cNvPicPr>
          <p:nvPr/>
        </p:nvPicPr>
        <p:blipFill>
          <a:blip r:embed="rId3"/>
          <a:stretch>
            <a:fillRect/>
          </a:stretch>
        </p:blipFill>
        <p:spPr>
          <a:xfrm>
            <a:off x="1166649" y="950825"/>
            <a:ext cx="6061841" cy="4225473"/>
          </a:xfrm>
          <a:prstGeom prst="rect">
            <a:avLst/>
          </a:prstGeom>
        </p:spPr>
      </p:pic>
      <p:grpSp>
        <p:nvGrpSpPr>
          <p:cNvPr id="24" name="Google Shape;3160;p70">
            <a:extLst>
              <a:ext uri="{FF2B5EF4-FFF2-40B4-BE49-F238E27FC236}">
                <a16:creationId xmlns:a16="http://schemas.microsoft.com/office/drawing/2014/main" id="{46A4FA11-BDA9-3A9B-F240-3DB471390EDC}"/>
              </a:ext>
            </a:extLst>
          </p:cNvPr>
          <p:cNvGrpSpPr/>
          <p:nvPr/>
        </p:nvGrpSpPr>
        <p:grpSpPr>
          <a:xfrm>
            <a:off x="1959377" y="509200"/>
            <a:ext cx="428825" cy="305450"/>
            <a:chOff x="3670450" y="3108175"/>
            <a:chExt cx="428825" cy="305450"/>
          </a:xfrm>
        </p:grpSpPr>
        <p:sp>
          <p:nvSpPr>
            <p:cNvPr id="25" name="Google Shape;3161;p70">
              <a:extLst>
                <a:ext uri="{FF2B5EF4-FFF2-40B4-BE49-F238E27FC236}">
                  <a16:creationId xmlns:a16="http://schemas.microsoft.com/office/drawing/2014/main" id="{A9DF7FB2-D9E4-7D79-1192-45391AE02231}"/>
                </a:ext>
              </a:extLst>
            </p:cNvPr>
            <p:cNvSpPr/>
            <p:nvPr/>
          </p:nvSpPr>
          <p:spPr>
            <a:xfrm>
              <a:off x="3670450" y="3108175"/>
              <a:ext cx="428825" cy="305450"/>
            </a:xfrm>
            <a:custGeom>
              <a:avLst/>
              <a:gdLst/>
              <a:ahLst/>
              <a:cxnLst/>
              <a:rect l="l" t="t" r="r" b="b"/>
              <a:pathLst>
                <a:path w="17153" h="12218" extrusionOk="0">
                  <a:moveTo>
                    <a:pt x="10126" y="10217"/>
                  </a:moveTo>
                  <a:cubicBezTo>
                    <a:pt x="10021" y="10518"/>
                    <a:pt x="9735" y="10728"/>
                    <a:pt x="9419" y="10728"/>
                  </a:cubicBezTo>
                  <a:lnTo>
                    <a:pt x="7734" y="10728"/>
                  </a:lnTo>
                  <a:cubicBezTo>
                    <a:pt x="7418" y="10728"/>
                    <a:pt x="7132" y="10518"/>
                    <a:pt x="7026" y="10217"/>
                  </a:cubicBezTo>
                  <a:close/>
                  <a:moveTo>
                    <a:pt x="2031" y="1"/>
                  </a:moveTo>
                  <a:cubicBezTo>
                    <a:pt x="1339" y="1"/>
                    <a:pt x="782" y="557"/>
                    <a:pt x="782" y="1249"/>
                  </a:cubicBezTo>
                  <a:lnTo>
                    <a:pt x="782" y="2468"/>
                  </a:lnTo>
                  <a:cubicBezTo>
                    <a:pt x="782" y="2634"/>
                    <a:pt x="907" y="2716"/>
                    <a:pt x="1031" y="2716"/>
                  </a:cubicBezTo>
                  <a:cubicBezTo>
                    <a:pt x="1155" y="2716"/>
                    <a:pt x="1279" y="2634"/>
                    <a:pt x="1279" y="2468"/>
                  </a:cubicBezTo>
                  <a:lnTo>
                    <a:pt x="1279" y="1249"/>
                  </a:lnTo>
                  <a:cubicBezTo>
                    <a:pt x="1279" y="843"/>
                    <a:pt x="1625" y="497"/>
                    <a:pt x="2031" y="497"/>
                  </a:cubicBezTo>
                  <a:lnTo>
                    <a:pt x="15106" y="497"/>
                  </a:lnTo>
                  <a:cubicBezTo>
                    <a:pt x="15512" y="497"/>
                    <a:pt x="15858" y="843"/>
                    <a:pt x="15858" y="1249"/>
                  </a:cubicBezTo>
                  <a:lnTo>
                    <a:pt x="15858" y="8381"/>
                  </a:lnTo>
                  <a:lnTo>
                    <a:pt x="14158" y="8381"/>
                  </a:lnTo>
                  <a:cubicBezTo>
                    <a:pt x="13827" y="8381"/>
                    <a:pt x="13827" y="8878"/>
                    <a:pt x="14158" y="8878"/>
                  </a:cubicBezTo>
                  <a:lnTo>
                    <a:pt x="15858" y="8878"/>
                  </a:lnTo>
                  <a:lnTo>
                    <a:pt x="15858" y="9720"/>
                  </a:lnTo>
                  <a:lnTo>
                    <a:pt x="1294" y="9720"/>
                  </a:lnTo>
                  <a:lnTo>
                    <a:pt x="1294" y="8878"/>
                  </a:lnTo>
                  <a:lnTo>
                    <a:pt x="13075" y="8878"/>
                  </a:lnTo>
                  <a:cubicBezTo>
                    <a:pt x="13406" y="8878"/>
                    <a:pt x="13406" y="8381"/>
                    <a:pt x="13075" y="8381"/>
                  </a:cubicBezTo>
                  <a:lnTo>
                    <a:pt x="1294" y="8381"/>
                  </a:lnTo>
                  <a:lnTo>
                    <a:pt x="1294" y="3551"/>
                  </a:lnTo>
                  <a:cubicBezTo>
                    <a:pt x="1294" y="3386"/>
                    <a:pt x="1166" y="3303"/>
                    <a:pt x="1038" y="3303"/>
                  </a:cubicBezTo>
                  <a:cubicBezTo>
                    <a:pt x="910" y="3303"/>
                    <a:pt x="782" y="3386"/>
                    <a:pt x="782" y="3551"/>
                  </a:cubicBezTo>
                  <a:lnTo>
                    <a:pt x="782" y="9705"/>
                  </a:lnTo>
                  <a:lnTo>
                    <a:pt x="241" y="9705"/>
                  </a:lnTo>
                  <a:cubicBezTo>
                    <a:pt x="105" y="9705"/>
                    <a:pt x="0" y="9825"/>
                    <a:pt x="0" y="9961"/>
                  </a:cubicBezTo>
                  <a:lnTo>
                    <a:pt x="0" y="10969"/>
                  </a:lnTo>
                  <a:cubicBezTo>
                    <a:pt x="0" y="11661"/>
                    <a:pt x="557" y="12218"/>
                    <a:pt x="1249" y="12218"/>
                  </a:cubicBezTo>
                  <a:lnTo>
                    <a:pt x="4363" y="12218"/>
                  </a:lnTo>
                  <a:cubicBezTo>
                    <a:pt x="4694" y="12218"/>
                    <a:pt x="4694" y="11721"/>
                    <a:pt x="4363" y="11721"/>
                  </a:cubicBezTo>
                  <a:lnTo>
                    <a:pt x="1249" y="11721"/>
                  </a:lnTo>
                  <a:cubicBezTo>
                    <a:pt x="843" y="11721"/>
                    <a:pt x="497" y="11375"/>
                    <a:pt x="497" y="10969"/>
                  </a:cubicBezTo>
                  <a:lnTo>
                    <a:pt x="497" y="10217"/>
                  </a:lnTo>
                  <a:lnTo>
                    <a:pt x="6515" y="10217"/>
                  </a:lnTo>
                  <a:cubicBezTo>
                    <a:pt x="6620" y="10803"/>
                    <a:pt x="7147" y="11225"/>
                    <a:pt x="7734" y="11225"/>
                  </a:cubicBezTo>
                  <a:lnTo>
                    <a:pt x="9419" y="11225"/>
                  </a:lnTo>
                  <a:cubicBezTo>
                    <a:pt x="10005" y="11225"/>
                    <a:pt x="10532" y="10803"/>
                    <a:pt x="10652" y="10217"/>
                  </a:cubicBezTo>
                  <a:lnTo>
                    <a:pt x="16656" y="10217"/>
                  </a:lnTo>
                  <a:lnTo>
                    <a:pt x="16656" y="10969"/>
                  </a:lnTo>
                  <a:cubicBezTo>
                    <a:pt x="16656" y="11375"/>
                    <a:pt x="16325" y="11721"/>
                    <a:pt x="15903" y="11721"/>
                  </a:cubicBezTo>
                  <a:lnTo>
                    <a:pt x="5462" y="11721"/>
                  </a:lnTo>
                  <a:cubicBezTo>
                    <a:pt x="5116" y="11721"/>
                    <a:pt x="5116" y="12218"/>
                    <a:pt x="5462" y="12218"/>
                  </a:cubicBezTo>
                  <a:lnTo>
                    <a:pt x="15888" y="12218"/>
                  </a:lnTo>
                  <a:cubicBezTo>
                    <a:pt x="16596" y="12218"/>
                    <a:pt x="17152" y="11661"/>
                    <a:pt x="17152" y="10969"/>
                  </a:cubicBezTo>
                  <a:lnTo>
                    <a:pt x="17152" y="9961"/>
                  </a:lnTo>
                  <a:cubicBezTo>
                    <a:pt x="17152" y="9825"/>
                    <a:pt x="17032" y="9705"/>
                    <a:pt x="16896" y="9705"/>
                  </a:cubicBezTo>
                  <a:lnTo>
                    <a:pt x="16912" y="9720"/>
                  </a:lnTo>
                  <a:lnTo>
                    <a:pt x="16370" y="9720"/>
                  </a:lnTo>
                  <a:lnTo>
                    <a:pt x="16370" y="1249"/>
                  </a:lnTo>
                  <a:cubicBezTo>
                    <a:pt x="16355" y="557"/>
                    <a:pt x="15798" y="1"/>
                    <a:pt x="15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62;p70">
              <a:extLst>
                <a:ext uri="{FF2B5EF4-FFF2-40B4-BE49-F238E27FC236}">
                  <a16:creationId xmlns:a16="http://schemas.microsoft.com/office/drawing/2014/main" id="{43111F3F-7B09-C739-0776-C83275F434E4}"/>
                </a:ext>
              </a:extLst>
            </p:cNvPr>
            <p:cNvSpPr/>
            <p:nvPr/>
          </p:nvSpPr>
          <p:spPr>
            <a:xfrm>
              <a:off x="3711050" y="3156325"/>
              <a:ext cx="171175" cy="146950"/>
            </a:xfrm>
            <a:custGeom>
              <a:avLst/>
              <a:gdLst/>
              <a:ahLst/>
              <a:cxnLst/>
              <a:rect l="l" t="t" r="r" b="b"/>
              <a:pathLst>
                <a:path w="6847" h="5878" extrusionOk="0">
                  <a:moveTo>
                    <a:pt x="3672" y="527"/>
                  </a:moveTo>
                  <a:lnTo>
                    <a:pt x="3672" y="2949"/>
                  </a:lnTo>
                  <a:cubicBezTo>
                    <a:pt x="3672" y="3085"/>
                    <a:pt x="3777" y="3190"/>
                    <a:pt x="3913" y="3190"/>
                  </a:cubicBezTo>
                  <a:lnTo>
                    <a:pt x="6335" y="3190"/>
                  </a:lnTo>
                  <a:cubicBezTo>
                    <a:pt x="6196" y="4529"/>
                    <a:pt x="5070" y="5372"/>
                    <a:pt x="3904" y="5372"/>
                  </a:cubicBezTo>
                  <a:cubicBezTo>
                    <a:pt x="3302" y="5372"/>
                    <a:pt x="2690" y="5147"/>
                    <a:pt x="2198" y="4650"/>
                  </a:cubicBezTo>
                  <a:cubicBezTo>
                    <a:pt x="753" y="3205"/>
                    <a:pt x="1626" y="738"/>
                    <a:pt x="3672" y="527"/>
                  </a:cubicBezTo>
                  <a:close/>
                  <a:moveTo>
                    <a:pt x="3913" y="0"/>
                  </a:moveTo>
                  <a:cubicBezTo>
                    <a:pt x="1310" y="0"/>
                    <a:pt x="1" y="3160"/>
                    <a:pt x="1837" y="5011"/>
                  </a:cubicBezTo>
                  <a:cubicBezTo>
                    <a:pt x="2436" y="5610"/>
                    <a:pt x="3172" y="5878"/>
                    <a:pt x="3894" y="5878"/>
                  </a:cubicBezTo>
                  <a:cubicBezTo>
                    <a:pt x="5402" y="5878"/>
                    <a:pt x="6847" y="4709"/>
                    <a:pt x="6847" y="2949"/>
                  </a:cubicBezTo>
                  <a:cubicBezTo>
                    <a:pt x="6847" y="2799"/>
                    <a:pt x="6741" y="2694"/>
                    <a:pt x="6591" y="2694"/>
                  </a:cubicBezTo>
                  <a:lnTo>
                    <a:pt x="4169" y="2694"/>
                  </a:lnTo>
                  <a:lnTo>
                    <a:pt x="4169" y="256"/>
                  </a:lnTo>
                  <a:cubicBezTo>
                    <a:pt x="4169" y="121"/>
                    <a:pt x="4048" y="0"/>
                    <a:pt x="3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63;p70">
              <a:extLst>
                <a:ext uri="{FF2B5EF4-FFF2-40B4-BE49-F238E27FC236}">
                  <a16:creationId xmlns:a16="http://schemas.microsoft.com/office/drawing/2014/main" id="{27F373F6-2A1E-0ACD-ECB2-FF3B9B1B65A0}"/>
                </a:ext>
              </a:extLst>
            </p:cNvPr>
            <p:cNvSpPr/>
            <p:nvPr/>
          </p:nvSpPr>
          <p:spPr>
            <a:xfrm>
              <a:off x="3824650" y="3134125"/>
              <a:ext cx="79775" cy="79400"/>
            </a:xfrm>
            <a:custGeom>
              <a:avLst/>
              <a:gdLst/>
              <a:ahLst/>
              <a:cxnLst/>
              <a:rect l="l" t="t" r="r" b="b"/>
              <a:pathLst>
                <a:path w="3191" h="3176" extrusionOk="0">
                  <a:moveTo>
                    <a:pt x="512" y="512"/>
                  </a:moveTo>
                  <a:cubicBezTo>
                    <a:pt x="1656" y="633"/>
                    <a:pt x="2544" y="1535"/>
                    <a:pt x="2679" y="2679"/>
                  </a:cubicBezTo>
                  <a:lnTo>
                    <a:pt x="512" y="2679"/>
                  </a:lnTo>
                  <a:lnTo>
                    <a:pt x="512" y="512"/>
                  </a:lnTo>
                  <a:close/>
                  <a:moveTo>
                    <a:pt x="257" y="1"/>
                  </a:moveTo>
                  <a:cubicBezTo>
                    <a:pt x="121" y="1"/>
                    <a:pt x="1" y="106"/>
                    <a:pt x="1" y="256"/>
                  </a:cubicBezTo>
                  <a:lnTo>
                    <a:pt x="1" y="2935"/>
                  </a:lnTo>
                  <a:cubicBezTo>
                    <a:pt x="1" y="3070"/>
                    <a:pt x="121" y="3175"/>
                    <a:pt x="257" y="3175"/>
                  </a:cubicBezTo>
                  <a:lnTo>
                    <a:pt x="2935" y="3175"/>
                  </a:lnTo>
                  <a:cubicBezTo>
                    <a:pt x="3085" y="3175"/>
                    <a:pt x="3191" y="3070"/>
                    <a:pt x="3191" y="2935"/>
                  </a:cubicBezTo>
                  <a:cubicBezTo>
                    <a:pt x="3191" y="1310"/>
                    <a:pt x="1882" y="1"/>
                    <a:pt x="2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64;p70">
              <a:extLst>
                <a:ext uri="{FF2B5EF4-FFF2-40B4-BE49-F238E27FC236}">
                  <a16:creationId xmlns:a16="http://schemas.microsoft.com/office/drawing/2014/main" id="{CDC0EB2C-E887-6508-FEC7-8452C7A70F8B}"/>
                </a:ext>
              </a:extLst>
            </p:cNvPr>
            <p:cNvSpPr/>
            <p:nvPr/>
          </p:nvSpPr>
          <p:spPr>
            <a:xfrm>
              <a:off x="3926225" y="3201050"/>
              <a:ext cx="110375" cy="12500"/>
            </a:xfrm>
            <a:custGeom>
              <a:avLst/>
              <a:gdLst/>
              <a:ahLst/>
              <a:cxnLst/>
              <a:rect l="l" t="t" r="r" b="b"/>
              <a:pathLst>
                <a:path w="4415" h="500" extrusionOk="0">
                  <a:moveTo>
                    <a:pt x="4090" y="1"/>
                  </a:moveTo>
                  <a:cubicBezTo>
                    <a:pt x="4081" y="1"/>
                    <a:pt x="4072" y="1"/>
                    <a:pt x="4063" y="2"/>
                  </a:cubicBezTo>
                  <a:lnTo>
                    <a:pt x="301" y="2"/>
                  </a:lnTo>
                  <a:cubicBezTo>
                    <a:pt x="0" y="32"/>
                    <a:pt x="0" y="483"/>
                    <a:pt x="301" y="498"/>
                  </a:cubicBezTo>
                  <a:lnTo>
                    <a:pt x="4063" y="498"/>
                  </a:lnTo>
                  <a:cubicBezTo>
                    <a:pt x="4072" y="499"/>
                    <a:pt x="4081" y="500"/>
                    <a:pt x="4090" y="500"/>
                  </a:cubicBezTo>
                  <a:cubicBezTo>
                    <a:pt x="4414" y="500"/>
                    <a:pt x="4414" y="1"/>
                    <a:pt x="4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65;p70">
              <a:extLst>
                <a:ext uri="{FF2B5EF4-FFF2-40B4-BE49-F238E27FC236}">
                  <a16:creationId xmlns:a16="http://schemas.microsoft.com/office/drawing/2014/main" id="{5102B10F-BE80-1271-7A30-F8290FE4E1E4}"/>
                </a:ext>
              </a:extLst>
            </p:cNvPr>
            <p:cNvSpPr/>
            <p:nvPr/>
          </p:nvSpPr>
          <p:spPr>
            <a:xfrm>
              <a:off x="3926225" y="3230025"/>
              <a:ext cx="110375" cy="12500"/>
            </a:xfrm>
            <a:custGeom>
              <a:avLst/>
              <a:gdLst/>
              <a:ahLst/>
              <a:cxnLst/>
              <a:rect l="l" t="t" r="r" b="b"/>
              <a:pathLst>
                <a:path w="4415" h="500" extrusionOk="0">
                  <a:moveTo>
                    <a:pt x="4090" y="0"/>
                  </a:moveTo>
                  <a:cubicBezTo>
                    <a:pt x="4081" y="0"/>
                    <a:pt x="4072" y="1"/>
                    <a:pt x="4063" y="1"/>
                  </a:cubicBezTo>
                  <a:lnTo>
                    <a:pt x="301" y="1"/>
                  </a:lnTo>
                  <a:cubicBezTo>
                    <a:pt x="0" y="31"/>
                    <a:pt x="0" y="468"/>
                    <a:pt x="301" y="498"/>
                  </a:cubicBezTo>
                  <a:lnTo>
                    <a:pt x="4063" y="498"/>
                  </a:lnTo>
                  <a:cubicBezTo>
                    <a:pt x="4072" y="499"/>
                    <a:pt x="4081" y="499"/>
                    <a:pt x="4090" y="499"/>
                  </a:cubicBezTo>
                  <a:cubicBezTo>
                    <a:pt x="4414" y="499"/>
                    <a:pt x="4414" y="0"/>
                    <a:pt x="4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66;p70">
              <a:extLst>
                <a:ext uri="{FF2B5EF4-FFF2-40B4-BE49-F238E27FC236}">
                  <a16:creationId xmlns:a16="http://schemas.microsoft.com/office/drawing/2014/main" id="{94931B71-975B-282E-74F4-897C338495A2}"/>
                </a:ext>
              </a:extLst>
            </p:cNvPr>
            <p:cNvSpPr/>
            <p:nvPr/>
          </p:nvSpPr>
          <p:spPr>
            <a:xfrm>
              <a:off x="3926225" y="3258950"/>
              <a:ext cx="79525" cy="12525"/>
            </a:xfrm>
            <a:custGeom>
              <a:avLst/>
              <a:gdLst/>
              <a:ahLst/>
              <a:cxnLst/>
              <a:rect l="l" t="t" r="r" b="b"/>
              <a:pathLst>
                <a:path w="3181" h="501" extrusionOk="0">
                  <a:moveTo>
                    <a:pt x="2868" y="0"/>
                  </a:moveTo>
                  <a:cubicBezTo>
                    <a:pt x="2856" y="0"/>
                    <a:pt x="2843" y="1"/>
                    <a:pt x="2829" y="3"/>
                  </a:cubicBezTo>
                  <a:lnTo>
                    <a:pt x="301" y="3"/>
                  </a:lnTo>
                  <a:cubicBezTo>
                    <a:pt x="0" y="18"/>
                    <a:pt x="0" y="469"/>
                    <a:pt x="301" y="499"/>
                  </a:cubicBezTo>
                  <a:lnTo>
                    <a:pt x="2829" y="499"/>
                  </a:lnTo>
                  <a:cubicBezTo>
                    <a:pt x="2838" y="500"/>
                    <a:pt x="2847" y="501"/>
                    <a:pt x="2856" y="501"/>
                  </a:cubicBezTo>
                  <a:cubicBezTo>
                    <a:pt x="3177" y="501"/>
                    <a:pt x="318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Image 31">
            <a:extLst>
              <a:ext uri="{FF2B5EF4-FFF2-40B4-BE49-F238E27FC236}">
                <a16:creationId xmlns:a16="http://schemas.microsoft.com/office/drawing/2014/main" id="{EF813F68-46CA-4125-CF9E-FFEBF90270E6}"/>
              </a:ext>
            </a:extLst>
          </p:cNvPr>
          <p:cNvPicPr>
            <a:picLocks noChangeAspect="1"/>
          </p:cNvPicPr>
          <p:nvPr/>
        </p:nvPicPr>
        <p:blipFill>
          <a:blip r:embed="rId4"/>
          <a:stretch>
            <a:fillRect/>
          </a:stretch>
        </p:blipFill>
        <p:spPr>
          <a:xfrm>
            <a:off x="6720792" y="4614724"/>
            <a:ext cx="1859441" cy="627942"/>
          </a:xfrm>
          <a:prstGeom prst="rect">
            <a:avLst/>
          </a:prstGeom>
        </p:spPr>
      </p:pic>
      <p:sp>
        <p:nvSpPr>
          <p:cNvPr id="33" name="Rectangle 32">
            <a:extLst>
              <a:ext uri="{FF2B5EF4-FFF2-40B4-BE49-F238E27FC236}">
                <a16:creationId xmlns:a16="http://schemas.microsoft.com/office/drawing/2014/main" id="{72D0D324-578F-EBB9-AD5C-751CBD963B3A}"/>
              </a:ext>
            </a:extLst>
          </p:cNvPr>
          <p:cNvSpPr/>
          <p:nvPr/>
        </p:nvSpPr>
        <p:spPr>
          <a:xfrm>
            <a:off x="6069724" y="2924503"/>
            <a:ext cx="1269124" cy="11587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5" name="Ellipse 34">
            <a:extLst>
              <a:ext uri="{FF2B5EF4-FFF2-40B4-BE49-F238E27FC236}">
                <a16:creationId xmlns:a16="http://schemas.microsoft.com/office/drawing/2014/main" id="{A29CAE88-A4C9-6BDE-D1B0-4909D274CA8F}"/>
              </a:ext>
            </a:extLst>
          </p:cNvPr>
          <p:cNvSpPr/>
          <p:nvPr/>
        </p:nvSpPr>
        <p:spPr>
          <a:xfrm>
            <a:off x="3791607" y="1892974"/>
            <a:ext cx="1702677" cy="8186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tangle 40">
            <a:extLst>
              <a:ext uri="{FF2B5EF4-FFF2-40B4-BE49-F238E27FC236}">
                <a16:creationId xmlns:a16="http://schemas.microsoft.com/office/drawing/2014/main" id="{CC6355FD-EB08-E880-FA58-E3CE9A495C86}"/>
              </a:ext>
            </a:extLst>
          </p:cNvPr>
          <p:cNvSpPr/>
          <p:nvPr/>
        </p:nvSpPr>
        <p:spPr>
          <a:xfrm>
            <a:off x="1615967" y="4713890"/>
            <a:ext cx="926798" cy="37956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n>
                <a:solidFill>
                  <a:schemeClr val="bg2">
                    <a:lumMod val="60000"/>
                    <a:lumOff val="40000"/>
                  </a:schemeClr>
                </a:solidFill>
              </a:ln>
            </a:endParaRPr>
          </a:p>
        </p:txBody>
      </p:sp>
      <p:pic>
        <p:nvPicPr>
          <p:cNvPr id="43" name="Image 42">
            <a:extLst>
              <a:ext uri="{FF2B5EF4-FFF2-40B4-BE49-F238E27FC236}">
                <a16:creationId xmlns:a16="http://schemas.microsoft.com/office/drawing/2014/main" id="{F056EF0F-BDD3-5B00-9A83-3EEB4BB7CCF1}"/>
              </a:ext>
            </a:extLst>
          </p:cNvPr>
          <p:cNvPicPr>
            <a:picLocks noChangeAspect="1"/>
          </p:cNvPicPr>
          <p:nvPr/>
        </p:nvPicPr>
        <p:blipFill>
          <a:blip r:embed="rId5"/>
          <a:stretch>
            <a:fillRect/>
          </a:stretch>
        </p:blipFill>
        <p:spPr>
          <a:xfrm>
            <a:off x="1524582" y="4764088"/>
            <a:ext cx="1109568" cy="329213"/>
          </a:xfrm>
          <a:prstGeom prst="rect">
            <a:avLst/>
          </a:prstGeom>
        </p:spPr>
      </p:pic>
      <p:pic>
        <p:nvPicPr>
          <p:cNvPr id="45" name="Image 44">
            <a:extLst>
              <a:ext uri="{FF2B5EF4-FFF2-40B4-BE49-F238E27FC236}">
                <a16:creationId xmlns:a16="http://schemas.microsoft.com/office/drawing/2014/main" id="{8038E495-5E0D-BCD1-AF2E-19335D21DF22}"/>
              </a:ext>
            </a:extLst>
          </p:cNvPr>
          <p:cNvPicPr>
            <a:picLocks noChangeAspect="1"/>
          </p:cNvPicPr>
          <p:nvPr/>
        </p:nvPicPr>
        <p:blipFill>
          <a:blip r:embed="rId6"/>
          <a:srcRect l="7166" t="-1499" r="9465" b="-2604"/>
          <a:stretch/>
        </p:blipFill>
        <p:spPr>
          <a:xfrm>
            <a:off x="3791607" y="1789386"/>
            <a:ext cx="1836683" cy="104297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65"/>
          <p:cNvSpPr txBox="1">
            <a:spLocks noGrp="1"/>
          </p:cNvSpPr>
          <p:nvPr>
            <p:ph type="subTitle" idx="1"/>
          </p:nvPr>
        </p:nvSpPr>
        <p:spPr>
          <a:xfrm>
            <a:off x="720000" y="1157679"/>
            <a:ext cx="7951560" cy="3439439"/>
          </a:xfrm>
          <a:prstGeom prst="rect">
            <a:avLst/>
          </a:prstGeom>
        </p:spPr>
        <p:txBody>
          <a:bodyPr spcFirstLastPara="1" wrap="square" lIns="91425" tIns="91425" rIns="91425" bIns="91425" anchor="ctr" anchorCtr="0">
            <a:noAutofit/>
          </a:bodyPr>
          <a:lstStyle/>
          <a:p>
            <a:pPr lvl="0"/>
            <a:r>
              <a:rPr lang="fr-FR" sz="1600" b="1" dirty="0" err="1"/>
              <a:t>Random</a:t>
            </a:r>
            <a:r>
              <a:rPr lang="fr-FR" sz="1600" b="1" dirty="0"/>
              <a:t> Forest </a:t>
            </a:r>
            <a:r>
              <a:rPr lang="fr-FR" sz="1600" b="1" dirty="0" err="1"/>
              <a:t>Regression</a:t>
            </a:r>
            <a:r>
              <a:rPr lang="fr-FR" sz="1600" b="1" dirty="0"/>
              <a:t>:</a:t>
            </a:r>
          </a:p>
          <a:p>
            <a:pPr lvl="0"/>
            <a:endParaRPr lang="fr-FR" sz="1600" dirty="0"/>
          </a:p>
          <a:p>
            <a:pPr lvl="0"/>
            <a:r>
              <a:rPr lang="fr-FR" sz="1600" dirty="0">
                <a:solidFill>
                  <a:schemeClr val="bg2"/>
                </a:solidFill>
              </a:rPr>
              <a:t>  </a:t>
            </a:r>
            <a:r>
              <a:rPr lang="en-US" sz="1600" dirty="0">
                <a:solidFill>
                  <a:schemeClr val="bg2"/>
                </a:solidFill>
              </a:rPr>
              <a:t>Why: This algorithm handle non-linear relationships and can model complex interactions between multiple variables like soil moisture, temperature, and humidity. It also work well with small to medium datasets and don’t require a large amount of tuning.</a:t>
            </a:r>
          </a:p>
          <a:p>
            <a:pPr marL="139700" lvl="0" indent="0">
              <a:buNone/>
            </a:pPr>
            <a:endParaRPr lang="en-US" sz="1600" dirty="0">
              <a:solidFill>
                <a:schemeClr val="bg2"/>
              </a:solidFill>
            </a:endParaRPr>
          </a:p>
          <a:p>
            <a:pPr lvl="0"/>
            <a:r>
              <a:rPr lang="en-US" sz="1600" dirty="0">
                <a:solidFill>
                  <a:schemeClr val="bg2"/>
                </a:solidFill>
              </a:rPr>
              <a:t>Feature importance: These algorithms will also give insights into which sensor (soil moisture, humidity, or temperature) has the most impact on water consumption.</a:t>
            </a:r>
            <a:endParaRPr lang="fr-FR" sz="1600" dirty="0">
              <a:solidFill>
                <a:schemeClr val="bg2"/>
              </a:solidFill>
            </a:endParaRPr>
          </a:p>
          <a:p>
            <a:pPr lvl="0"/>
            <a:endParaRPr lang="fr-FR" sz="1600" dirty="0"/>
          </a:p>
          <a:p>
            <a:pPr lvl="0"/>
            <a:endParaRPr lang="fr-FR" sz="1600" dirty="0"/>
          </a:p>
          <a:p>
            <a:pPr lvl="0"/>
            <a:endParaRPr sz="1600" dirty="0"/>
          </a:p>
        </p:txBody>
      </p:sp>
      <p:sp>
        <p:nvSpPr>
          <p:cNvPr id="2810" name="Google Shape;2810;p65"/>
          <p:cNvSpPr txBox="1">
            <a:spLocks noGrp="1"/>
          </p:cNvSpPr>
          <p:nvPr>
            <p:ph type="ctrTitle"/>
          </p:nvPr>
        </p:nvSpPr>
        <p:spPr>
          <a:xfrm>
            <a:off x="110240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Ai and </a:t>
            </a:r>
            <a:r>
              <a:rPr lang="de-DE" dirty="0" err="1"/>
              <a:t>Machine</a:t>
            </a:r>
            <a:r>
              <a:rPr lang="de-DE" dirty="0"/>
              <a:t> Learning Model</a:t>
            </a:r>
          </a:p>
        </p:txBody>
      </p:sp>
      <p:pic>
        <p:nvPicPr>
          <p:cNvPr id="7" name="Image 6" descr="Une image contenant symbole, Graphique, Police, logo&#10;&#10;Description générée automatiquement">
            <a:extLst>
              <a:ext uri="{FF2B5EF4-FFF2-40B4-BE49-F238E27FC236}">
                <a16:creationId xmlns:a16="http://schemas.microsoft.com/office/drawing/2014/main" id="{AB36D85E-37EF-7B43-73CD-12C911BC8A82}"/>
              </a:ext>
            </a:extLst>
          </p:cNvPr>
          <p:cNvPicPr>
            <a:picLocks noChangeAspect="1"/>
          </p:cNvPicPr>
          <p:nvPr/>
        </p:nvPicPr>
        <p:blipFill>
          <a:blip r:embed="rId3"/>
          <a:stretch>
            <a:fillRect/>
          </a:stretch>
        </p:blipFill>
        <p:spPr>
          <a:xfrm>
            <a:off x="1102406" y="44878"/>
            <a:ext cx="1245627" cy="1234094"/>
          </a:xfrm>
          <a:prstGeom prst="rect">
            <a:avLst/>
          </a:prstGeom>
        </p:spPr>
      </p:pic>
      <p:sp>
        <p:nvSpPr>
          <p:cNvPr id="2" name="ZoneTexte 1">
            <a:extLst>
              <a:ext uri="{FF2B5EF4-FFF2-40B4-BE49-F238E27FC236}">
                <a16:creationId xmlns:a16="http://schemas.microsoft.com/office/drawing/2014/main" id="{05329F40-86AC-1101-4CC9-0E9082F93E27}"/>
              </a:ext>
            </a:extLst>
          </p:cNvPr>
          <p:cNvSpPr txBox="1"/>
          <p:nvPr/>
        </p:nvSpPr>
        <p:spPr>
          <a:xfrm>
            <a:off x="7425116" y="4573139"/>
            <a:ext cx="1134836" cy="461665"/>
          </a:xfrm>
          <a:prstGeom prst="rect">
            <a:avLst/>
          </a:prstGeom>
          <a:noFill/>
        </p:spPr>
        <p:txBody>
          <a:bodyPr wrap="square">
            <a:spAutoFit/>
          </a:bodyPr>
          <a:lstStyle/>
          <a:p>
            <a:pPr algn="ctr"/>
            <a:r>
              <a:rPr lang="en" sz="2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08</a:t>
            </a:r>
          </a:p>
        </p:txBody>
      </p:sp>
    </p:spTree>
    <p:extLst>
      <p:ext uri="{BB962C8B-B14F-4D97-AF65-F5344CB8AC3E}">
        <p14:creationId xmlns:p14="http://schemas.microsoft.com/office/powerpoint/2010/main" val="183433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10" name="Google Shape;2810;p65"/>
          <p:cNvSpPr txBox="1">
            <a:spLocks noGrp="1"/>
          </p:cNvSpPr>
          <p:nvPr>
            <p:ph type="ctrTitle"/>
          </p:nvPr>
        </p:nvSpPr>
        <p:spPr>
          <a:xfrm>
            <a:off x="110240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 AI </a:t>
            </a:r>
            <a:r>
              <a:rPr lang="de-DE" dirty="0" err="1"/>
              <a:t>Process</a:t>
            </a:r>
            <a:r>
              <a:rPr lang="de-DE" dirty="0"/>
              <a:t> Work Flow </a:t>
            </a:r>
          </a:p>
        </p:txBody>
      </p:sp>
      <p:pic>
        <p:nvPicPr>
          <p:cNvPr id="5" name="Image 4" descr="Une image contenant symbole, Graphique, Police, logo&#10;&#10;Description générée automatiquement">
            <a:extLst>
              <a:ext uri="{FF2B5EF4-FFF2-40B4-BE49-F238E27FC236}">
                <a16:creationId xmlns:a16="http://schemas.microsoft.com/office/drawing/2014/main" id="{2A044A97-CD3B-9331-5C27-816E29119913}"/>
              </a:ext>
            </a:extLst>
          </p:cNvPr>
          <p:cNvPicPr>
            <a:picLocks noChangeAspect="1"/>
          </p:cNvPicPr>
          <p:nvPr/>
        </p:nvPicPr>
        <p:blipFill>
          <a:blip r:embed="rId3"/>
          <a:stretch>
            <a:fillRect/>
          </a:stretch>
        </p:blipFill>
        <p:spPr>
          <a:xfrm>
            <a:off x="1878790" y="-49601"/>
            <a:ext cx="1245627" cy="1234094"/>
          </a:xfrm>
          <a:prstGeom prst="rect">
            <a:avLst/>
          </a:prstGeom>
        </p:spPr>
      </p:pic>
      <p:sp>
        <p:nvSpPr>
          <p:cNvPr id="6" name="Rectangle : coins arrondis 5">
            <a:extLst>
              <a:ext uri="{FF2B5EF4-FFF2-40B4-BE49-F238E27FC236}">
                <a16:creationId xmlns:a16="http://schemas.microsoft.com/office/drawing/2014/main" id="{74A604EE-3157-1927-F656-D745C06B21F5}"/>
              </a:ext>
            </a:extLst>
          </p:cNvPr>
          <p:cNvSpPr/>
          <p:nvPr/>
        </p:nvSpPr>
        <p:spPr>
          <a:xfrm>
            <a:off x="1216656" y="1923157"/>
            <a:ext cx="2298468" cy="26494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fr-FR" dirty="0" err="1">
                <a:solidFill>
                  <a:schemeClr val="bg2"/>
                </a:solidFill>
              </a:rPr>
              <a:t>Collect</a:t>
            </a:r>
            <a:r>
              <a:rPr lang="fr-FR" dirty="0">
                <a:solidFill>
                  <a:schemeClr val="bg2"/>
                </a:solidFill>
              </a:rPr>
              <a:t> </a:t>
            </a:r>
            <a:r>
              <a:rPr lang="fr-FR" dirty="0" err="1">
                <a:solidFill>
                  <a:schemeClr val="bg2"/>
                </a:solidFill>
              </a:rPr>
              <a:t>historical</a:t>
            </a:r>
            <a:r>
              <a:rPr lang="fr-FR" dirty="0">
                <a:solidFill>
                  <a:schemeClr val="bg2"/>
                </a:solidFill>
              </a:rPr>
              <a:t> data </a:t>
            </a:r>
            <a:r>
              <a:rPr lang="fr-FR" dirty="0" err="1">
                <a:solidFill>
                  <a:schemeClr val="bg2"/>
                </a:solidFill>
              </a:rPr>
              <a:t>onsoilmoisture,temperature,humidity,waterlevel</a:t>
            </a:r>
            <a:r>
              <a:rPr lang="fr-FR" dirty="0">
                <a:solidFill>
                  <a:schemeClr val="bg2"/>
                </a:solidFill>
              </a:rPr>
              <a:t>,</a:t>
            </a:r>
          </a:p>
          <a:p>
            <a:pPr algn="just"/>
            <a:r>
              <a:rPr lang="fr-FR" dirty="0">
                <a:solidFill>
                  <a:schemeClr val="bg2"/>
                </a:solidFill>
              </a:rPr>
              <a:t>Set up a </a:t>
            </a:r>
            <a:r>
              <a:rPr lang="fr-FR" dirty="0" err="1">
                <a:solidFill>
                  <a:schemeClr val="bg2"/>
                </a:solidFill>
              </a:rPr>
              <a:t>database</a:t>
            </a:r>
            <a:r>
              <a:rPr lang="fr-FR" dirty="0">
                <a:solidFill>
                  <a:schemeClr val="bg2"/>
                </a:solidFill>
              </a:rPr>
              <a:t> in the cloud to store and manage the data, Train the AI model </a:t>
            </a:r>
            <a:r>
              <a:rPr lang="fr-FR" dirty="0" err="1">
                <a:solidFill>
                  <a:schemeClr val="bg2"/>
                </a:solidFill>
              </a:rPr>
              <a:t>using</a:t>
            </a:r>
            <a:r>
              <a:rPr lang="fr-FR" dirty="0">
                <a:solidFill>
                  <a:schemeClr val="bg2"/>
                </a:solidFill>
              </a:rPr>
              <a:t> </a:t>
            </a:r>
            <a:r>
              <a:rPr lang="fr-FR" dirty="0" err="1">
                <a:solidFill>
                  <a:schemeClr val="bg2"/>
                </a:solidFill>
              </a:rPr>
              <a:t>historical</a:t>
            </a:r>
            <a:r>
              <a:rPr lang="fr-FR" dirty="0">
                <a:solidFill>
                  <a:schemeClr val="bg2"/>
                </a:solidFill>
              </a:rPr>
              <a:t> data to </a:t>
            </a:r>
            <a:r>
              <a:rPr lang="fr-FR" dirty="0" err="1">
                <a:solidFill>
                  <a:schemeClr val="bg2"/>
                </a:solidFill>
              </a:rPr>
              <a:t>predict</a:t>
            </a:r>
            <a:r>
              <a:rPr lang="fr-FR" dirty="0">
                <a:solidFill>
                  <a:schemeClr val="bg2"/>
                </a:solidFill>
              </a:rPr>
              <a:t> water </a:t>
            </a:r>
            <a:r>
              <a:rPr lang="fr-FR" dirty="0" err="1">
                <a:solidFill>
                  <a:schemeClr val="bg2"/>
                </a:solidFill>
              </a:rPr>
              <a:t>consumption</a:t>
            </a:r>
            <a:r>
              <a:rPr lang="fr-FR" dirty="0">
                <a:solidFill>
                  <a:schemeClr val="bg2"/>
                </a:solidFill>
              </a:rPr>
              <a:t>,</a:t>
            </a:r>
          </a:p>
        </p:txBody>
      </p:sp>
      <p:sp>
        <p:nvSpPr>
          <p:cNvPr id="7" name="Rectangle : coins arrondis 6">
            <a:extLst>
              <a:ext uri="{FF2B5EF4-FFF2-40B4-BE49-F238E27FC236}">
                <a16:creationId xmlns:a16="http://schemas.microsoft.com/office/drawing/2014/main" id="{38BE6509-0A2C-4A17-87D7-01120FDD85D4}"/>
              </a:ext>
            </a:extLst>
          </p:cNvPr>
          <p:cNvSpPr/>
          <p:nvPr/>
        </p:nvSpPr>
        <p:spPr>
          <a:xfrm>
            <a:off x="4841630" y="1923157"/>
            <a:ext cx="1934309" cy="26494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t> </a:t>
            </a:r>
            <a:r>
              <a:rPr lang="en-US" dirty="0">
                <a:solidFill>
                  <a:schemeClr val="bg2"/>
                </a:solidFill>
              </a:rPr>
              <a:t>Install soil moisture</a:t>
            </a:r>
          </a:p>
          <a:p>
            <a:pPr algn="just"/>
            <a:r>
              <a:rPr lang="en-US" dirty="0">
                <a:solidFill>
                  <a:schemeClr val="bg2"/>
                </a:solidFill>
              </a:rPr>
              <a:t>sensors humidity,</a:t>
            </a:r>
          </a:p>
          <a:p>
            <a:pPr algn="just"/>
            <a:r>
              <a:rPr lang="en-US" dirty="0">
                <a:solidFill>
                  <a:schemeClr val="bg2"/>
                </a:solidFill>
              </a:rPr>
              <a:t>temperature  and water level ,</a:t>
            </a:r>
          </a:p>
          <a:p>
            <a:pPr algn="just"/>
            <a:r>
              <a:rPr lang="en-US" dirty="0">
                <a:solidFill>
                  <a:schemeClr val="bg2"/>
                </a:solidFill>
              </a:rPr>
              <a:t> To continuously collect real-time data.</a:t>
            </a:r>
          </a:p>
          <a:p>
            <a:pPr algn="just"/>
            <a:endParaRPr lang="fr-FR" dirty="0"/>
          </a:p>
        </p:txBody>
      </p:sp>
      <p:sp>
        <p:nvSpPr>
          <p:cNvPr id="10" name="ZoneTexte 9">
            <a:extLst>
              <a:ext uri="{FF2B5EF4-FFF2-40B4-BE49-F238E27FC236}">
                <a16:creationId xmlns:a16="http://schemas.microsoft.com/office/drawing/2014/main" id="{D3C04BD5-0CAB-8603-D7C4-C289D5AFA685}"/>
              </a:ext>
            </a:extLst>
          </p:cNvPr>
          <p:cNvSpPr txBox="1"/>
          <p:nvPr/>
        </p:nvSpPr>
        <p:spPr>
          <a:xfrm>
            <a:off x="1216656" y="1234094"/>
            <a:ext cx="2569897" cy="523220"/>
          </a:xfrm>
          <a:prstGeom prst="rect">
            <a:avLst/>
          </a:prstGeom>
          <a:noFill/>
        </p:spPr>
        <p:txBody>
          <a:bodyPr wrap="square" rtlCol="0">
            <a:spAutoFit/>
          </a:bodyPr>
          <a:lstStyle/>
          <a:p>
            <a:r>
              <a:rPr lang="en-US" dirty="0">
                <a:solidFill>
                  <a:schemeClr val="bg2"/>
                </a:solidFill>
              </a:rPr>
              <a:t>Data</a:t>
            </a:r>
            <a:r>
              <a:rPr lang="en-US" dirty="0"/>
              <a:t> </a:t>
            </a:r>
            <a:r>
              <a:rPr lang="en-US" dirty="0">
                <a:solidFill>
                  <a:schemeClr val="bg2"/>
                </a:solidFill>
              </a:rPr>
              <a:t>Collection and AI Training</a:t>
            </a:r>
            <a:endParaRPr lang="fr-FR" dirty="0">
              <a:solidFill>
                <a:schemeClr val="bg2"/>
              </a:solidFill>
            </a:endParaRPr>
          </a:p>
        </p:txBody>
      </p:sp>
      <p:sp>
        <p:nvSpPr>
          <p:cNvPr id="11" name="ZoneTexte 10">
            <a:extLst>
              <a:ext uri="{FF2B5EF4-FFF2-40B4-BE49-F238E27FC236}">
                <a16:creationId xmlns:a16="http://schemas.microsoft.com/office/drawing/2014/main" id="{F33DB94B-330A-0A6A-B997-69A5CBB69A4F}"/>
              </a:ext>
            </a:extLst>
          </p:cNvPr>
          <p:cNvSpPr txBox="1"/>
          <p:nvPr/>
        </p:nvSpPr>
        <p:spPr>
          <a:xfrm>
            <a:off x="4938655" y="1184493"/>
            <a:ext cx="3408175" cy="523220"/>
          </a:xfrm>
          <a:prstGeom prst="rect">
            <a:avLst/>
          </a:prstGeom>
          <a:noFill/>
        </p:spPr>
        <p:txBody>
          <a:bodyPr wrap="square" rtlCol="0">
            <a:spAutoFit/>
          </a:bodyPr>
          <a:lstStyle/>
          <a:p>
            <a:pPr algn="just"/>
            <a:r>
              <a:rPr lang="en-US" dirty="0">
                <a:solidFill>
                  <a:schemeClr val="bg2"/>
                </a:solidFill>
              </a:rPr>
              <a:t>Real-time Monitoring and</a:t>
            </a:r>
          </a:p>
          <a:p>
            <a:pPr algn="just"/>
            <a:r>
              <a:rPr lang="en-US" dirty="0">
                <a:solidFill>
                  <a:schemeClr val="bg2"/>
                </a:solidFill>
              </a:rPr>
              <a:t>Data Collection</a:t>
            </a:r>
            <a:endParaRPr lang="fr-FR" dirty="0">
              <a:solidFill>
                <a:schemeClr val="bg2"/>
              </a:solidFill>
            </a:endParaRPr>
          </a:p>
        </p:txBody>
      </p:sp>
      <p:sp>
        <p:nvSpPr>
          <p:cNvPr id="12" name="Flèche : droite 11">
            <a:extLst>
              <a:ext uri="{FF2B5EF4-FFF2-40B4-BE49-F238E27FC236}">
                <a16:creationId xmlns:a16="http://schemas.microsoft.com/office/drawing/2014/main" id="{F987439F-3239-EB23-D02B-EAE5B50FBF27}"/>
              </a:ext>
            </a:extLst>
          </p:cNvPr>
          <p:cNvSpPr/>
          <p:nvPr/>
        </p:nvSpPr>
        <p:spPr>
          <a:xfrm>
            <a:off x="3786554" y="2790092"/>
            <a:ext cx="726203" cy="577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E71F109C-5CBF-5EE5-525E-952153DDF633}"/>
              </a:ext>
            </a:extLst>
          </p:cNvPr>
          <p:cNvSpPr txBox="1"/>
          <p:nvPr/>
        </p:nvSpPr>
        <p:spPr>
          <a:xfrm>
            <a:off x="7563908" y="4681835"/>
            <a:ext cx="1134836" cy="461665"/>
          </a:xfrm>
          <a:prstGeom prst="rect">
            <a:avLst/>
          </a:prstGeom>
          <a:noFill/>
        </p:spPr>
        <p:txBody>
          <a:bodyPr wrap="square">
            <a:spAutoFit/>
          </a:bodyPr>
          <a:lstStyle/>
          <a:p>
            <a:pPr algn="ctr"/>
            <a:r>
              <a:rPr lang="en" sz="2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09</a:t>
            </a:r>
          </a:p>
        </p:txBody>
      </p:sp>
    </p:spTree>
    <p:extLst>
      <p:ext uri="{BB962C8B-B14F-4D97-AF65-F5344CB8AC3E}">
        <p14:creationId xmlns:p14="http://schemas.microsoft.com/office/powerpoint/2010/main" val="375154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10" name="Google Shape;2810;p65"/>
          <p:cNvSpPr txBox="1">
            <a:spLocks noGrp="1"/>
          </p:cNvSpPr>
          <p:nvPr>
            <p:ph type="ctrTitle"/>
          </p:nvPr>
        </p:nvSpPr>
        <p:spPr>
          <a:xfrm>
            <a:off x="110240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AI </a:t>
            </a:r>
            <a:r>
              <a:rPr lang="de-DE" dirty="0" err="1"/>
              <a:t>Process</a:t>
            </a:r>
            <a:r>
              <a:rPr lang="de-DE" dirty="0"/>
              <a:t> Work Flow </a:t>
            </a:r>
          </a:p>
        </p:txBody>
      </p:sp>
      <p:pic>
        <p:nvPicPr>
          <p:cNvPr id="5" name="Image 4" descr="Une image contenant symbole, Graphique, Police, logo&#10;&#10;Description générée automatiquement">
            <a:extLst>
              <a:ext uri="{FF2B5EF4-FFF2-40B4-BE49-F238E27FC236}">
                <a16:creationId xmlns:a16="http://schemas.microsoft.com/office/drawing/2014/main" id="{2A044A97-CD3B-9331-5C27-816E29119913}"/>
              </a:ext>
            </a:extLst>
          </p:cNvPr>
          <p:cNvPicPr>
            <a:picLocks noChangeAspect="1"/>
          </p:cNvPicPr>
          <p:nvPr/>
        </p:nvPicPr>
        <p:blipFill>
          <a:blip r:embed="rId3"/>
          <a:stretch>
            <a:fillRect/>
          </a:stretch>
        </p:blipFill>
        <p:spPr>
          <a:xfrm>
            <a:off x="2107280" y="149656"/>
            <a:ext cx="944204" cy="935462"/>
          </a:xfrm>
          <a:prstGeom prst="rect">
            <a:avLst/>
          </a:prstGeom>
        </p:spPr>
      </p:pic>
      <p:sp>
        <p:nvSpPr>
          <p:cNvPr id="8" name="Rectangle : coins arrondis 7">
            <a:extLst>
              <a:ext uri="{FF2B5EF4-FFF2-40B4-BE49-F238E27FC236}">
                <a16:creationId xmlns:a16="http://schemas.microsoft.com/office/drawing/2014/main" id="{C9376C53-0BB3-F920-3DF4-C8610DF4F7A1}"/>
              </a:ext>
            </a:extLst>
          </p:cNvPr>
          <p:cNvSpPr/>
          <p:nvPr/>
        </p:nvSpPr>
        <p:spPr>
          <a:xfrm>
            <a:off x="543631" y="1395617"/>
            <a:ext cx="1934309" cy="2649415"/>
          </a:xfrm>
          <a:prstGeom prst="roundRect">
            <a:avLst>
              <a:gd name="adj" fmla="val 11818"/>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solidFill>
                  <a:schemeClr val="bg2"/>
                </a:solidFill>
              </a:rPr>
              <a:t>Use AI model to</a:t>
            </a:r>
          </a:p>
          <a:p>
            <a:pPr algn="just"/>
            <a:r>
              <a:rPr lang="en-US" dirty="0">
                <a:solidFill>
                  <a:schemeClr val="bg2"/>
                </a:solidFill>
              </a:rPr>
              <a:t>analyze real-time</a:t>
            </a:r>
          </a:p>
          <a:p>
            <a:pPr algn="just"/>
            <a:r>
              <a:rPr lang="en-US" dirty="0">
                <a:solidFill>
                  <a:schemeClr val="bg2"/>
                </a:solidFill>
              </a:rPr>
              <a:t>data and predict</a:t>
            </a:r>
          </a:p>
          <a:p>
            <a:pPr algn="just"/>
            <a:r>
              <a:rPr lang="en-US" dirty="0">
                <a:solidFill>
                  <a:schemeClr val="bg2"/>
                </a:solidFill>
              </a:rPr>
              <a:t>optimal water consumption. </a:t>
            </a:r>
            <a:endParaRPr lang="fr-FR" dirty="0">
              <a:solidFill>
                <a:schemeClr val="bg2"/>
              </a:solidFill>
            </a:endParaRPr>
          </a:p>
        </p:txBody>
      </p:sp>
      <p:sp>
        <p:nvSpPr>
          <p:cNvPr id="9" name="Rectangle : coins arrondis 8">
            <a:extLst>
              <a:ext uri="{FF2B5EF4-FFF2-40B4-BE49-F238E27FC236}">
                <a16:creationId xmlns:a16="http://schemas.microsoft.com/office/drawing/2014/main" id="{8AD2C4A8-F33E-B5B7-52A4-542646C93F2B}"/>
              </a:ext>
            </a:extLst>
          </p:cNvPr>
          <p:cNvSpPr/>
          <p:nvPr/>
        </p:nvSpPr>
        <p:spPr>
          <a:xfrm>
            <a:off x="3045377" y="1408967"/>
            <a:ext cx="2095191" cy="26494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solidFill>
                  <a:schemeClr val="bg2"/>
                </a:solidFill>
              </a:rPr>
              <a:t>Create a user-friendly mobile app</a:t>
            </a:r>
          </a:p>
          <a:p>
            <a:pPr algn="just"/>
            <a:r>
              <a:rPr lang="en-US" dirty="0">
                <a:solidFill>
                  <a:schemeClr val="bg2"/>
                </a:solidFill>
              </a:rPr>
              <a:t>for farmers. Enable</a:t>
            </a:r>
          </a:p>
          <a:p>
            <a:pPr algn="just"/>
            <a:r>
              <a:rPr lang="en-US" dirty="0">
                <a:solidFill>
                  <a:schemeClr val="bg2"/>
                </a:solidFill>
              </a:rPr>
              <a:t> monitoring the</a:t>
            </a:r>
          </a:p>
          <a:p>
            <a:pPr algn="just"/>
            <a:r>
              <a:rPr lang="en-US" dirty="0">
                <a:solidFill>
                  <a:schemeClr val="bg2"/>
                </a:solidFill>
              </a:rPr>
              <a:t>Water consumption and detect leakage ,</a:t>
            </a:r>
            <a:endParaRPr lang="fr-FR" dirty="0">
              <a:solidFill>
                <a:schemeClr val="bg2"/>
              </a:solidFill>
            </a:endParaRPr>
          </a:p>
        </p:txBody>
      </p:sp>
      <p:sp>
        <p:nvSpPr>
          <p:cNvPr id="2" name="Rectangle : coins arrondis 1">
            <a:extLst>
              <a:ext uri="{FF2B5EF4-FFF2-40B4-BE49-F238E27FC236}">
                <a16:creationId xmlns:a16="http://schemas.microsoft.com/office/drawing/2014/main" id="{0C908ED7-F1B9-36AD-8B04-6EE4ECD6C7DB}"/>
              </a:ext>
            </a:extLst>
          </p:cNvPr>
          <p:cNvSpPr/>
          <p:nvPr/>
        </p:nvSpPr>
        <p:spPr>
          <a:xfrm>
            <a:off x="5829608" y="1410511"/>
            <a:ext cx="2294484" cy="26494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solidFill>
                  <a:schemeClr val="bg2"/>
                </a:solidFill>
              </a:rPr>
              <a:t>Develop reporting</a:t>
            </a:r>
          </a:p>
          <a:p>
            <a:pPr algn="just"/>
            <a:r>
              <a:rPr lang="en-US" dirty="0">
                <a:solidFill>
                  <a:schemeClr val="bg2"/>
                </a:solidFill>
              </a:rPr>
              <a:t>mechanisms for</a:t>
            </a:r>
          </a:p>
          <a:p>
            <a:pPr algn="just"/>
            <a:r>
              <a:rPr lang="en-US" dirty="0">
                <a:solidFill>
                  <a:schemeClr val="bg2"/>
                </a:solidFill>
              </a:rPr>
              <a:t>system performance</a:t>
            </a:r>
          </a:p>
          <a:p>
            <a:pPr algn="just"/>
            <a:r>
              <a:rPr lang="en-US" dirty="0">
                <a:solidFill>
                  <a:schemeClr val="bg2"/>
                </a:solidFill>
              </a:rPr>
              <a:t>and sustainability</a:t>
            </a:r>
          </a:p>
          <a:p>
            <a:pPr algn="just"/>
            <a:r>
              <a:rPr lang="en-US" dirty="0">
                <a:solidFill>
                  <a:schemeClr val="bg2"/>
                </a:solidFill>
              </a:rPr>
              <a:t>metrics. Continuously</a:t>
            </a:r>
          </a:p>
          <a:p>
            <a:pPr algn="just"/>
            <a:r>
              <a:rPr lang="en-US" dirty="0">
                <a:solidFill>
                  <a:schemeClr val="bg2"/>
                </a:solidFill>
              </a:rPr>
              <a:t>update the AI model</a:t>
            </a:r>
          </a:p>
          <a:p>
            <a:pPr algn="just"/>
            <a:r>
              <a:rPr lang="en-US" dirty="0">
                <a:solidFill>
                  <a:schemeClr val="bg2"/>
                </a:solidFill>
              </a:rPr>
              <a:t>with new data to</a:t>
            </a:r>
          </a:p>
          <a:p>
            <a:pPr algn="just"/>
            <a:r>
              <a:rPr lang="en-US" dirty="0">
                <a:solidFill>
                  <a:schemeClr val="bg2"/>
                </a:solidFill>
              </a:rPr>
              <a:t>improve accuracy and</a:t>
            </a:r>
          </a:p>
          <a:p>
            <a:pPr algn="just"/>
            <a:r>
              <a:rPr lang="en-US" dirty="0">
                <a:solidFill>
                  <a:schemeClr val="bg2"/>
                </a:solidFill>
              </a:rPr>
              <a:t>efficiency.</a:t>
            </a:r>
          </a:p>
          <a:p>
            <a:pPr algn="just"/>
            <a:endParaRPr lang="fr-FR" dirty="0"/>
          </a:p>
        </p:txBody>
      </p:sp>
      <p:sp>
        <p:nvSpPr>
          <p:cNvPr id="4" name="Flèche : droite 3">
            <a:extLst>
              <a:ext uri="{FF2B5EF4-FFF2-40B4-BE49-F238E27FC236}">
                <a16:creationId xmlns:a16="http://schemas.microsoft.com/office/drawing/2014/main" id="{57EC3751-0A0C-6C2F-7D44-1DC6114DBC3B}"/>
              </a:ext>
            </a:extLst>
          </p:cNvPr>
          <p:cNvSpPr/>
          <p:nvPr/>
        </p:nvSpPr>
        <p:spPr>
          <a:xfrm>
            <a:off x="2477940" y="2571750"/>
            <a:ext cx="526407" cy="323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droite 9">
            <a:extLst>
              <a:ext uri="{FF2B5EF4-FFF2-40B4-BE49-F238E27FC236}">
                <a16:creationId xmlns:a16="http://schemas.microsoft.com/office/drawing/2014/main" id="{D636A697-B523-D1BB-A00F-30D481ABECDE}"/>
              </a:ext>
            </a:extLst>
          </p:cNvPr>
          <p:cNvSpPr/>
          <p:nvPr/>
        </p:nvSpPr>
        <p:spPr>
          <a:xfrm>
            <a:off x="5181599" y="2571750"/>
            <a:ext cx="577670" cy="323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C1DBE1F7-D813-73FE-9ACE-170AC39889AE}"/>
              </a:ext>
            </a:extLst>
          </p:cNvPr>
          <p:cNvSpPr txBox="1"/>
          <p:nvPr/>
        </p:nvSpPr>
        <p:spPr>
          <a:xfrm>
            <a:off x="3247430" y="1019332"/>
            <a:ext cx="1696247" cy="307777"/>
          </a:xfrm>
          <a:prstGeom prst="rect">
            <a:avLst/>
          </a:prstGeom>
          <a:noFill/>
        </p:spPr>
        <p:txBody>
          <a:bodyPr wrap="square">
            <a:spAutoFit/>
          </a:bodyPr>
          <a:lstStyle/>
          <a:p>
            <a:r>
              <a:rPr lang="fr-FR" dirty="0">
                <a:solidFill>
                  <a:schemeClr val="bg2"/>
                </a:solidFill>
              </a:rPr>
              <a:t>User Interaction</a:t>
            </a:r>
          </a:p>
        </p:txBody>
      </p:sp>
      <p:sp>
        <p:nvSpPr>
          <p:cNvPr id="14" name="ZoneTexte 13">
            <a:extLst>
              <a:ext uri="{FF2B5EF4-FFF2-40B4-BE49-F238E27FC236}">
                <a16:creationId xmlns:a16="http://schemas.microsoft.com/office/drawing/2014/main" id="{DABDF0EC-593E-DC12-E1F5-909A955CBD42}"/>
              </a:ext>
            </a:extLst>
          </p:cNvPr>
          <p:cNvSpPr txBox="1"/>
          <p:nvPr/>
        </p:nvSpPr>
        <p:spPr>
          <a:xfrm>
            <a:off x="480646" y="1000709"/>
            <a:ext cx="2523701" cy="307777"/>
          </a:xfrm>
          <a:prstGeom prst="rect">
            <a:avLst/>
          </a:prstGeom>
          <a:noFill/>
        </p:spPr>
        <p:txBody>
          <a:bodyPr wrap="square">
            <a:spAutoFit/>
          </a:bodyPr>
          <a:lstStyle/>
          <a:p>
            <a:r>
              <a:rPr lang="fr-FR" dirty="0">
                <a:solidFill>
                  <a:schemeClr val="bg2"/>
                </a:solidFill>
              </a:rPr>
              <a:t>AI </a:t>
            </a:r>
            <a:r>
              <a:rPr lang="fr-FR" dirty="0" err="1">
                <a:solidFill>
                  <a:schemeClr val="bg2"/>
                </a:solidFill>
              </a:rPr>
              <a:t>Decision</a:t>
            </a:r>
            <a:r>
              <a:rPr lang="fr-FR" dirty="0">
                <a:solidFill>
                  <a:schemeClr val="bg2"/>
                </a:solidFill>
              </a:rPr>
              <a:t> -</a:t>
            </a:r>
            <a:r>
              <a:rPr lang="fr-FR" dirty="0" err="1">
                <a:solidFill>
                  <a:schemeClr val="bg2"/>
                </a:solidFill>
              </a:rPr>
              <a:t>Making</a:t>
            </a:r>
            <a:endParaRPr lang="fr-FR" dirty="0">
              <a:solidFill>
                <a:schemeClr val="bg2"/>
              </a:solidFill>
            </a:endParaRPr>
          </a:p>
        </p:txBody>
      </p:sp>
      <p:sp>
        <p:nvSpPr>
          <p:cNvPr id="16" name="ZoneTexte 15">
            <a:extLst>
              <a:ext uri="{FF2B5EF4-FFF2-40B4-BE49-F238E27FC236}">
                <a16:creationId xmlns:a16="http://schemas.microsoft.com/office/drawing/2014/main" id="{10EBB57E-12ED-4905-7F7B-BE2020ED70F8}"/>
              </a:ext>
            </a:extLst>
          </p:cNvPr>
          <p:cNvSpPr txBox="1"/>
          <p:nvPr/>
        </p:nvSpPr>
        <p:spPr>
          <a:xfrm>
            <a:off x="5829608" y="892987"/>
            <a:ext cx="2805987" cy="523220"/>
          </a:xfrm>
          <a:prstGeom prst="rect">
            <a:avLst/>
          </a:prstGeom>
          <a:noFill/>
        </p:spPr>
        <p:txBody>
          <a:bodyPr wrap="square">
            <a:spAutoFit/>
          </a:bodyPr>
          <a:lstStyle/>
          <a:p>
            <a:r>
              <a:rPr lang="fr-FR" dirty="0" err="1">
                <a:solidFill>
                  <a:schemeClr val="bg2"/>
                </a:solidFill>
              </a:rPr>
              <a:t>Reporting</a:t>
            </a:r>
            <a:r>
              <a:rPr lang="fr-FR" dirty="0">
                <a:solidFill>
                  <a:schemeClr val="bg2"/>
                </a:solidFill>
              </a:rPr>
              <a:t> and </a:t>
            </a:r>
            <a:r>
              <a:rPr lang="fr-FR" dirty="0" err="1">
                <a:solidFill>
                  <a:schemeClr val="bg2"/>
                </a:solidFill>
              </a:rPr>
              <a:t>Continuous</a:t>
            </a:r>
            <a:r>
              <a:rPr lang="fr-FR" dirty="0">
                <a:solidFill>
                  <a:schemeClr val="bg2"/>
                </a:solidFill>
              </a:rPr>
              <a:t> </a:t>
            </a:r>
            <a:r>
              <a:rPr lang="fr-FR" dirty="0" err="1">
                <a:solidFill>
                  <a:schemeClr val="bg2"/>
                </a:solidFill>
              </a:rPr>
              <a:t>Improvement</a:t>
            </a:r>
            <a:endParaRPr lang="fr-FR" dirty="0">
              <a:solidFill>
                <a:schemeClr val="bg2"/>
              </a:solidFill>
            </a:endParaRPr>
          </a:p>
        </p:txBody>
      </p:sp>
      <p:sp>
        <p:nvSpPr>
          <p:cNvPr id="6" name="ZoneTexte 5">
            <a:extLst>
              <a:ext uri="{FF2B5EF4-FFF2-40B4-BE49-F238E27FC236}">
                <a16:creationId xmlns:a16="http://schemas.microsoft.com/office/drawing/2014/main" id="{EBB82EEA-531C-F389-B959-00AEC83302ED}"/>
              </a:ext>
            </a:extLst>
          </p:cNvPr>
          <p:cNvSpPr txBox="1"/>
          <p:nvPr/>
        </p:nvSpPr>
        <p:spPr>
          <a:xfrm>
            <a:off x="7500759" y="4681835"/>
            <a:ext cx="1134836" cy="461665"/>
          </a:xfrm>
          <a:prstGeom prst="rect">
            <a:avLst/>
          </a:prstGeom>
          <a:noFill/>
        </p:spPr>
        <p:txBody>
          <a:bodyPr wrap="square">
            <a:spAutoFit/>
          </a:bodyPr>
          <a:lstStyle/>
          <a:p>
            <a:pPr algn="ctr"/>
            <a:r>
              <a:rPr lang="en" sz="2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10</a:t>
            </a:r>
          </a:p>
        </p:txBody>
      </p:sp>
    </p:spTree>
    <p:extLst>
      <p:ext uri="{BB962C8B-B14F-4D97-AF65-F5344CB8AC3E}">
        <p14:creationId xmlns:p14="http://schemas.microsoft.com/office/powerpoint/2010/main" val="2863325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10" name="Google Shape;2810;p65"/>
          <p:cNvSpPr txBox="1">
            <a:spLocks noGrp="1"/>
          </p:cNvSpPr>
          <p:nvPr>
            <p:ph type="ctrTitle"/>
          </p:nvPr>
        </p:nvSpPr>
        <p:spPr>
          <a:xfrm>
            <a:off x="110240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 AI </a:t>
            </a:r>
            <a:r>
              <a:rPr lang="de-DE" dirty="0" err="1"/>
              <a:t>Phases</a:t>
            </a:r>
            <a:endParaRPr lang="de-DE" dirty="0"/>
          </a:p>
        </p:txBody>
      </p:sp>
      <p:pic>
        <p:nvPicPr>
          <p:cNvPr id="5" name="Image 4" descr="Une image contenant symbole, Graphique, Police, logo&#10;&#10;Description générée automatiquement">
            <a:extLst>
              <a:ext uri="{FF2B5EF4-FFF2-40B4-BE49-F238E27FC236}">
                <a16:creationId xmlns:a16="http://schemas.microsoft.com/office/drawing/2014/main" id="{2A044A97-CD3B-9331-5C27-816E29119913}"/>
              </a:ext>
            </a:extLst>
          </p:cNvPr>
          <p:cNvPicPr>
            <a:picLocks noChangeAspect="1"/>
          </p:cNvPicPr>
          <p:nvPr/>
        </p:nvPicPr>
        <p:blipFill>
          <a:blip r:embed="rId3"/>
          <a:stretch>
            <a:fillRect/>
          </a:stretch>
        </p:blipFill>
        <p:spPr>
          <a:xfrm>
            <a:off x="2646435" y="0"/>
            <a:ext cx="1245627" cy="1234094"/>
          </a:xfrm>
          <a:prstGeom prst="rect">
            <a:avLst/>
          </a:prstGeom>
        </p:spPr>
      </p:pic>
      <p:sp>
        <p:nvSpPr>
          <p:cNvPr id="2" name="ZoneTexte 1">
            <a:extLst>
              <a:ext uri="{FF2B5EF4-FFF2-40B4-BE49-F238E27FC236}">
                <a16:creationId xmlns:a16="http://schemas.microsoft.com/office/drawing/2014/main" id="{06BF4E6C-6C3F-B54E-E932-F09630DA76ED}"/>
              </a:ext>
            </a:extLst>
          </p:cNvPr>
          <p:cNvSpPr txBox="1"/>
          <p:nvPr/>
        </p:nvSpPr>
        <p:spPr>
          <a:xfrm>
            <a:off x="7500759" y="4681835"/>
            <a:ext cx="1134836" cy="461665"/>
          </a:xfrm>
          <a:prstGeom prst="rect">
            <a:avLst/>
          </a:prstGeom>
          <a:noFill/>
        </p:spPr>
        <p:txBody>
          <a:bodyPr wrap="square">
            <a:spAutoFit/>
          </a:bodyPr>
          <a:lstStyle/>
          <a:p>
            <a:pPr algn="ctr"/>
            <a:r>
              <a:rPr lang="en" sz="2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11</a:t>
            </a:r>
          </a:p>
        </p:txBody>
      </p:sp>
      <p:sp>
        <p:nvSpPr>
          <p:cNvPr id="8" name="ZoneTexte 7">
            <a:extLst>
              <a:ext uri="{FF2B5EF4-FFF2-40B4-BE49-F238E27FC236}">
                <a16:creationId xmlns:a16="http://schemas.microsoft.com/office/drawing/2014/main" id="{493A59A3-2351-F733-44B9-BD7EE14D3D2C}"/>
              </a:ext>
            </a:extLst>
          </p:cNvPr>
          <p:cNvSpPr txBox="1"/>
          <p:nvPr/>
        </p:nvSpPr>
        <p:spPr>
          <a:xfrm>
            <a:off x="696852" y="1152451"/>
            <a:ext cx="8483607" cy="6001643"/>
          </a:xfrm>
          <a:prstGeom prst="rect">
            <a:avLst/>
          </a:prstGeom>
          <a:noFill/>
        </p:spPr>
        <p:txBody>
          <a:bodyPr wrap="square">
            <a:spAutoFit/>
          </a:bodyPr>
          <a:lstStyle/>
          <a:p>
            <a:pPr marL="285750" indent="-285750" algn="l">
              <a:buFont typeface="Arial" panose="020B0604020202020204" pitchFamily="34" charset="0"/>
              <a:buChar char="•"/>
            </a:pPr>
            <a:r>
              <a:rPr lang="en-US" sz="1600" b="1" dirty="0">
                <a:solidFill>
                  <a:schemeClr val="bg2"/>
                </a:solidFill>
                <a:latin typeface="+mn-lt"/>
              </a:rPr>
              <a:t>T</a:t>
            </a:r>
            <a:r>
              <a:rPr lang="en-US" sz="1600" b="1" i="0" dirty="0">
                <a:solidFill>
                  <a:schemeClr val="bg2"/>
                </a:solidFill>
                <a:effectLst/>
                <a:latin typeface="+mn-lt"/>
              </a:rPr>
              <a:t>raining Phase: Model Development and Training</a:t>
            </a:r>
          </a:p>
          <a:p>
            <a:pPr algn="l"/>
            <a:r>
              <a:rPr lang="en-US" sz="1600" i="0" dirty="0">
                <a:solidFill>
                  <a:schemeClr val="bg2"/>
                </a:solidFill>
                <a:effectLst/>
                <a:latin typeface="+mn-lt"/>
              </a:rPr>
              <a:t>Description: This phase involves collecting environmental data using a sensing network, preprocessing the data, and training a machine learning classifier. The classifier learns to categorize data into groups such as Temperature, Humidity, Water Level, and Soil Moisture based on the training data, laying the groundwork for accurate data classification,</a:t>
            </a:r>
          </a:p>
          <a:p>
            <a:pPr marL="285750" lvl="5" indent="-285750" algn="l">
              <a:buFont typeface="Arial" panose="020B0604020202020204" pitchFamily="34" charset="0"/>
              <a:buChar char="•"/>
            </a:pPr>
            <a:r>
              <a:rPr lang="en-US" sz="1600" b="1" i="0" dirty="0">
                <a:solidFill>
                  <a:schemeClr val="bg2"/>
                </a:solidFill>
                <a:effectLst/>
                <a:latin typeface="+mn-lt"/>
              </a:rPr>
              <a:t>Testing Phase: Model Evaluation </a:t>
            </a:r>
            <a:endParaRPr lang="en-US" sz="1600" b="1" dirty="0">
              <a:solidFill>
                <a:schemeClr val="bg2"/>
              </a:solidFill>
              <a:latin typeface="+mn-lt"/>
            </a:endParaRPr>
          </a:p>
          <a:p>
            <a:pPr lvl="8" algn="l"/>
            <a:r>
              <a:rPr lang="en-US" sz="1600" b="0" i="0" dirty="0" err="1">
                <a:solidFill>
                  <a:schemeClr val="bg2"/>
                </a:solidFill>
                <a:effectLst/>
                <a:latin typeface="+mn-lt"/>
              </a:rPr>
              <a:t>Description:In</a:t>
            </a:r>
            <a:r>
              <a:rPr lang="en-US" sz="1600" b="0" i="0" dirty="0">
                <a:solidFill>
                  <a:schemeClr val="bg2"/>
                </a:solidFill>
                <a:effectLst/>
                <a:latin typeface="+mn-lt"/>
              </a:rPr>
              <a:t> this phase, the trained classifier evaluates and classifies new, real-time data. It analyzes features of the incoming data and assigns it to predefined categories (Temperature, Humidity, Soil Moisture, Water Level), enabling real-time monitoring and decision-making.</a:t>
            </a:r>
          </a:p>
          <a:p>
            <a:pPr lvl="3"/>
            <a:endParaRPr lang="en-US" sz="1600" b="0" i="0" dirty="0">
              <a:solidFill>
                <a:srgbClr val="1F2328"/>
              </a:solidFill>
              <a:effectLst/>
              <a:latin typeface="+mn-lt"/>
            </a:endParaRPr>
          </a:p>
          <a:p>
            <a:pPr marL="285750" lvl="3" indent="-285750" algn="just" eaLnBrk="0" fontAlgn="base" hangingPunct="0">
              <a:spcBef>
                <a:spcPct val="0"/>
              </a:spcBef>
              <a:spcAft>
                <a:spcPct val="0"/>
              </a:spcAft>
              <a:buClrTx/>
              <a:buFont typeface="Wingdings" panose="05000000000000000000" pitchFamily="2" charset="2"/>
              <a:buChar char="v"/>
            </a:pPr>
            <a:r>
              <a:rPr kumimoji="0" lang="fr-FR" altLang="fr-FR" sz="1600" b="0" i="0" u="none" strike="noStrike" cap="none" normalizeH="0" baseline="0" dirty="0">
                <a:ln>
                  <a:noFill/>
                </a:ln>
                <a:solidFill>
                  <a:schemeClr val="bg2"/>
                </a:solidFill>
                <a:effectLst/>
                <a:latin typeface="+mn-lt"/>
              </a:rPr>
              <a:t>If </a:t>
            </a:r>
            <a:r>
              <a:rPr kumimoji="0" lang="fr-FR" altLang="fr-FR" sz="1600" b="0" i="0" u="none" strike="noStrike" cap="none" normalizeH="0" baseline="0" dirty="0" err="1">
                <a:ln>
                  <a:noFill/>
                </a:ln>
                <a:solidFill>
                  <a:schemeClr val="bg2"/>
                </a:solidFill>
                <a:effectLst/>
                <a:latin typeface="+mn-lt"/>
              </a:rPr>
              <a:t>soil</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moisture</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is</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low</a:t>
            </a:r>
            <a:r>
              <a:rPr kumimoji="0" lang="fr-FR" altLang="fr-FR" sz="1600" b="0" i="0" u="none" strike="noStrike" cap="none" normalizeH="0" baseline="0" dirty="0">
                <a:ln>
                  <a:noFill/>
                </a:ln>
                <a:solidFill>
                  <a:schemeClr val="bg2"/>
                </a:solidFill>
                <a:effectLst/>
                <a:latin typeface="+mn-lt"/>
              </a:rPr>
              <a:t> and </a:t>
            </a:r>
            <a:r>
              <a:rPr kumimoji="0" lang="fr-FR" altLang="fr-FR" sz="1600" b="0" i="0" u="none" strike="noStrike" cap="none" normalizeH="0" baseline="0" dirty="0" err="1">
                <a:ln>
                  <a:noFill/>
                </a:ln>
                <a:solidFill>
                  <a:schemeClr val="bg2"/>
                </a:solidFill>
                <a:effectLst/>
                <a:latin typeface="+mn-lt"/>
              </a:rPr>
              <a:t>temperature</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is</a:t>
            </a:r>
            <a:r>
              <a:rPr kumimoji="0" lang="fr-FR" altLang="fr-FR" sz="1600" b="0" i="0" u="none" strike="noStrike" cap="none" normalizeH="0" baseline="0" dirty="0">
                <a:ln>
                  <a:noFill/>
                </a:ln>
                <a:solidFill>
                  <a:schemeClr val="bg2"/>
                </a:solidFill>
                <a:effectLst/>
                <a:latin typeface="+mn-lt"/>
              </a:rPr>
              <a:t> high, the model </a:t>
            </a:r>
            <a:r>
              <a:rPr kumimoji="0" lang="fr-FR" altLang="fr-FR" sz="1600" b="0" i="0" u="none" strike="noStrike" cap="none" normalizeH="0" baseline="0" dirty="0" err="1">
                <a:ln>
                  <a:noFill/>
                </a:ln>
                <a:solidFill>
                  <a:schemeClr val="bg2"/>
                </a:solidFill>
                <a:effectLst/>
                <a:latin typeface="+mn-lt"/>
              </a:rPr>
              <a:t>may</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predict</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increased</a:t>
            </a:r>
            <a:r>
              <a:rPr kumimoji="0" lang="fr-FR" altLang="fr-FR" sz="1600" b="0" i="0" u="none" strike="noStrike" cap="none" normalizeH="0" baseline="0" dirty="0">
                <a:ln>
                  <a:noFill/>
                </a:ln>
                <a:solidFill>
                  <a:schemeClr val="bg2"/>
                </a:solidFill>
                <a:effectLst/>
                <a:latin typeface="+mn-lt"/>
              </a:rPr>
              <a:t> </a:t>
            </a:r>
          </a:p>
          <a:p>
            <a:pPr lvl="3" algn="just" eaLnBrk="0" fontAlgn="base" hangingPunct="0">
              <a:spcBef>
                <a:spcPct val="0"/>
              </a:spcBef>
              <a:spcAft>
                <a:spcPct val="0"/>
              </a:spcAft>
              <a:buClrTx/>
            </a:pPr>
            <a:r>
              <a:rPr kumimoji="0" lang="fr-FR" altLang="fr-FR" sz="1600" b="0" i="0" u="none" strike="noStrike" cap="none" normalizeH="0" baseline="0" dirty="0">
                <a:ln>
                  <a:noFill/>
                </a:ln>
                <a:solidFill>
                  <a:schemeClr val="bg2"/>
                </a:solidFill>
                <a:effectLst/>
                <a:latin typeface="+mn-lt"/>
              </a:rPr>
              <a:t>water </a:t>
            </a:r>
            <a:r>
              <a:rPr kumimoji="0" lang="fr-FR" altLang="fr-FR" sz="1600" b="0" i="0" u="none" strike="noStrike" cap="none" normalizeH="0" baseline="0" dirty="0" err="1">
                <a:ln>
                  <a:noFill/>
                </a:ln>
                <a:solidFill>
                  <a:schemeClr val="bg2"/>
                </a:solidFill>
                <a:effectLst/>
                <a:latin typeface="+mn-lt"/>
              </a:rPr>
              <a:t>consumption</a:t>
            </a:r>
            <a:r>
              <a:rPr kumimoji="0" lang="fr-FR" altLang="fr-FR" sz="1600" b="0" i="0" u="none" strike="noStrike" cap="none" normalizeH="0" baseline="0" dirty="0">
                <a:ln>
                  <a:noFill/>
                </a:ln>
                <a:solidFill>
                  <a:schemeClr val="bg2"/>
                </a:solidFill>
                <a:effectLst/>
                <a:latin typeface="+mn-lt"/>
              </a:rPr>
              <a:t>.</a:t>
            </a:r>
          </a:p>
          <a:p>
            <a:pPr marL="285750" lvl="1" indent="-285750" algn="just" eaLnBrk="0" fontAlgn="base" hangingPunct="0">
              <a:spcBef>
                <a:spcPct val="0"/>
              </a:spcBef>
              <a:spcAft>
                <a:spcPct val="0"/>
              </a:spcAft>
              <a:buClrTx/>
              <a:buFont typeface="Wingdings" panose="05000000000000000000" pitchFamily="2" charset="2"/>
              <a:buChar char="v"/>
            </a:pP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humidity</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is</a:t>
            </a:r>
            <a:r>
              <a:rPr kumimoji="0" lang="fr-FR" altLang="fr-FR" sz="1600" b="0" i="0" u="none" strike="noStrike" cap="none" normalizeH="0" baseline="0" dirty="0">
                <a:ln>
                  <a:noFill/>
                </a:ln>
                <a:solidFill>
                  <a:schemeClr val="bg2"/>
                </a:solidFill>
                <a:effectLst/>
                <a:latin typeface="+mn-lt"/>
              </a:rPr>
              <a:t> high and </a:t>
            </a:r>
            <a:r>
              <a:rPr kumimoji="0" lang="fr-FR" altLang="fr-FR" sz="1600" b="0" i="0" u="none" strike="noStrike" cap="none" normalizeH="0" baseline="0" dirty="0" err="1">
                <a:ln>
                  <a:noFill/>
                </a:ln>
                <a:solidFill>
                  <a:schemeClr val="bg2"/>
                </a:solidFill>
                <a:effectLst/>
                <a:latin typeface="+mn-lt"/>
              </a:rPr>
              <a:t>soil</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moisture</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is</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adequate</a:t>
            </a:r>
            <a:r>
              <a:rPr kumimoji="0" lang="fr-FR" altLang="fr-FR" sz="1600" b="0" i="0" u="none" strike="noStrike" cap="none" normalizeH="0" baseline="0" dirty="0">
                <a:ln>
                  <a:noFill/>
                </a:ln>
                <a:solidFill>
                  <a:schemeClr val="bg2"/>
                </a:solidFill>
                <a:effectLst/>
                <a:latin typeface="+mn-lt"/>
              </a:rPr>
              <a:t>, the model </a:t>
            </a:r>
            <a:r>
              <a:rPr kumimoji="0" lang="fr-FR" altLang="fr-FR" sz="1600" b="0" i="0" u="none" strike="noStrike" cap="none" normalizeH="0" baseline="0" dirty="0" err="1">
                <a:ln>
                  <a:noFill/>
                </a:ln>
                <a:solidFill>
                  <a:schemeClr val="bg2"/>
                </a:solidFill>
                <a:effectLst/>
                <a:latin typeface="+mn-lt"/>
              </a:rPr>
              <a:t>might</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suggest</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less</a:t>
            </a:r>
            <a:r>
              <a:rPr kumimoji="0" lang="fr-FR" altLang="fr-FR" sz="1600" b="0" i="0" u="none" strike="noStrike" cap="none" normalizeH="0" baseline="0" dirty="0">
                <a:ln>
                  <a:noFill/>
                </a:ln>
                <a:solidFill>
                  <a:schemeClr val="bg2"/>
                </a:solidFill>
                <a:effectLst/>
                <a:latin typeface="+mn-lt"/>
              </a:rPr>
              <a:t> water </a:t>
            </a:r>
            <a:r>
              <a:rPr kumimoji="0" lang="fr-FR" altLang="fr-FR" sz="1600" b="0" i="0" u="none" strike="noStrike" cap="none" normalizeH="0" baseline="0" dirty="0" err="1">
                <a:ln>
                  <a:noFill/>
                </a:ln>
                <a:solidFill>
                  <a:schemeClr val="bg2"/>
                </a:solidFill>
                <a:effectLst/>
                <a:latin typeface="+mn-lt"/>
              </a:rPr>
              <a:t>is</a:t>
            </a:r>
            <a:r>
              <a:rPr kumimoji="0" lang="fr-FR" altLang="fr-FR" sz="1600" b="0" i="0" u="none" strike="noStrike" cap="none" normalizeH="0" baseline="0" dirty="0">
                <a:ln>
                  <a:noFill/>
                </a:ln>
                <a:solidFill>
                  <a:schemeClr val="bg2"/>
                </a:solidFill>
                <a:effectLst/>
                <a:latin typeface="+mn-lt"/>
              </a:rPr>
              <a:t> </a:t>
            </a:r>
            <a:r>
              <a:rPr kumimoji="0" lang="fr-FR" altLang="fr-FR" sz="1600" b="0" i="0" u="none" strike="noStrike" cap="none" normalizeH="0" baseline="0" dirty="0" err="1">
                <a:ln>
                  <a:noFill/>
                </a:ln>
                <a:solidFill>
                  <a:schemeClr val="bg2"/>
                </a:solidFill>
                <a:effectLst/>
                <a:latin typeface="+mn-lt"/>
              </a:rPr>
              <a:t>needed</a:t>
            </a:r>
            <a:r>
              <a:rPr kumimoji="0" lang="fr-FR" altLang="fr-FR" sz="1600" b="0" i="0" u="none" strike="noStrike" cap="none" normalizeH="0" baseline="0" dirty="0">
                <a:ln>
                  <a:noFill/>
                </a:ln>
                <a:solidFill>
                  <a:schemeClr val="bg2"/>
                </a:solidFill>
                <a:effectLst/>
                <a:latin typeface="+mn-lt"/>
              </a:rPr>
              <a:t>. </a:t>
            </a:r>
          </a:p>
          <a:p>
            <a:pPr algn="l">
              <a:buFont typeface="+mj-lt"/>
              <a:buAutoNum type="arabicPeriod"/>
            </a:pPr>
            <a:endParaRPr lang="en-US" sz="1600" dirty="0">
              <a:solidFill>
                <a:srgbClr val="1F2328"/>
              </a:solidFill>
              <a:latin typeface="-apple-system"/>
            </a:endParaRPr>
          </a:p>
          <a:p>
            <a:pPr algn="l">
              <a:buFont typeface="+mj-lt"/>
              <a:buAutoNum type="arabicPeriod"/>
            </a:pPr>
            <a:endParaRPr lang="en-US" sz="1600" b="0" i="0" dirty="0">
              <a:solidFill>
                <a:srgbClr val="1F2328"/>
              </a:solidFill>
              <a:effectLst/>
              <a:latin typeface="-apple-system"/>
            </a:endParaRPr>
          </a:p>
          <a:p>
            <a:pPr algn="l">
              <a:buFont typeface="+mj-lt"/>
              <a:buAutoNum type="arabicPeriod"/>
            </a:pPr>
            <a:endParaRPr lang="en-US" sz="1600" dirty="0">
              <a:solidFill>
                <a:srgbClr val="1F2328"/>
              </a:solidFill>
              <a:latin typeface="-apple-system"/>
            </a:endParaRPr>
          </a:p>
          <a:p>
            <a:pPr algn="l">
              <a:buFont typeface="+mj-lt"/>
              <a:buAutoNum type="arabicPeriod"/>
            </a:pPr>
            <a:endParaRPr lang="en-US" sz="1600" b="0" i="0" dirty="0">
              <a:solidFill>
                <a:srgbClr val="1F2328"/>
              </a:solidFill>
              <a:effectLst/>
              <a:latin typeface="-apple-system"/>
            </a:endParaRPr>
          </a:p>
          <a:p>
            <a:pPr algn="l">
              <a:buFont typeface="+mj-lt"/>
              <a:buAutoNum type="arabicPeriod"/>
            </a:pPr>
            <a:endParaRPr lang="en-US" sz="1600" dirty="0">
              <a:solidFill>
                <a:srgbClr val="1F2328"/>
              </a:solidFill>
              <a:latin typeface="-apple-system"/>
            </a:endParaRPr>
          </a:p>
          <a:p>
            <a:pPr algn="l">
              <a:buFont typeface="+mj-lt"/>
              <a:buAutoNum type="arabicPeriod"/>
            </a:pPr>
            <a:endParaRPr lang="en-US" sz="1600" b="0" i="0" dirty="0">
              <a:solidFill>
                <a:srgbClr val="1F2328"/>
              </a:solidFill>
              <a:effectLst/>
              <a:latin typeface="-apple-system"/>
            </a:endParaRPr>
          </a:p>
          <a:p>
            <a:pPr algn="l">
              <a:buFont typeface="+mj-lt"/>
              <a:buAutoNum type="arabicPeriod"/>
            </a:pPr>
            <a:endParaRPr lang="en-US" sz="1600" b="0" i="0" dirty="0">
              <a:solidFill>
                <a:srgbClr val="1F2328"/>
              </a:solidFill>
              <a:effectLst/>
              <a:latin typeface="-apple-system"/>
            </a:endParaRPr>
          </a:p>
          <a:p>
            <a:pPr algn="l">
              <a:buFont typeface="+mj-lt"/>
              <a:buAutoNum type="arabicPeriod"/>
            </a:pPr>
            <a:endParaRPr lang="en-US" sz="1600" dirty="0">
              <a:solidFill>
                <a:srgbClr val="1F2328"/>
              </a:solidFill>
              <a:latin typeface="-apple-system"/>
            </a:endParaRPr>
          </a:p>
          <a:p>
            <a:pPr algn="l">
              <a:buFont typeface="+mj-lt"/>
              <a:buAutoNum type="arabicPeriod"/>
            </a:pPr>
            <a:endParaRPr lang="en-US" sz="1600" b="0" i="0" dirty="0">
              <a:solidFill>
                <a:srgbClr val="1F2328"/>
              </a:solidFill>
              <a:effectLst/>
              <a:latin typeface="-apple-system"/>
            </a:endParaRPr>
          </a:p>
        </p:txBody>
      </p:sp>
    </p:spTree>
    <p:extLst>
      <p:ext uri="{BB962C8B-B14F-4D97-AF65-F5344CB8AC3E}">
        <p14:creationId xmlns:p14="http://schemas.microsoft.com/office/powerpoint/2010/main" val="222093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AI and Machine Learning Models</a:t>
            </a:r>
            <a:endParaRPr dirty="0"/>
          </a:p>
        </p:txBody>
      </p:sp>
      <p:pic>
        <p:nvPicPr>
          <p:cNvPr id="2396" name="Google Shape;2396;p51"/>
          <p:cNvPicPr preferRelativeResize="0"/>
          <p:nvPr/>
        </p:nvPicPr>
        <p:blipFill>
          <a:blip r:embed="rId3">
            <a:alphaModFix amt="52000"/>
          </a:blip>
          <a:stretch>
            <a:fillRect/>
          </a:stretch>
        </p:blipFill>
        <p:spPr>
          <a:xfrm rot="-531200" flipH="1">
            <a:off x="4480545" y="1307573"/>
            <a:ext cx="3066354" cy="712650"/>
          </a:xfrm>
          <a:prstGeom prst="rect">
            <a:avLst/>
          </a:prstGeom>
          <a:noFill/>
          <a:ln>
            <a:noFill/>
          </a:ln>
        </p:spPr>
      </p:pic>
      <p:pic>
        <p:nvPicPr>
          <p:cNvPr id="2397" name="Google Shape;2397;p51"/>
          <p:cNvPicPr preferRelativeResize="0"/>
          <p:nvPr/>
        </p:nvPicPr>
        <p:blipFill>
          <a:blip r:embed="rId4">
            <a:alphaModFix amt="52000"/>
          </a:blip>
          <a:stretch>
            <a:fillRect/>
          </a:stretch>
        </p:blipFill>
        <p:spPr>
          <a:xfrm rot="-531200" flipH="1">
            <a:off x="1560510" y="1307574"/>
            <a:ext cx="2616201" cy="712650"/>
          </a:xfrm>
          <a:prstGeom prst="rect">
            <a:avLst/>
          </a:prstGeom>
          <a:noFill/>
          <a:ln>
            <a:noFill/>
          </a:ln>
        </p:spPr>
      </p:pic>
      <p:pic>
        <p:nvPicPr>
          <p:cNvPr id="2398" name="Google Shape;2398;p51"/>
          <p:cNvPicPr preferRelativeResize="0"/>
          <p:nvPr/>
        </p:nvPicPr>
        <p:blipFill>
          <a:blip r:embed="rId5">
            <a:alphaModFix amt="52000"/>
          </a:blip>
          <a:stretch>
            <a:fillRect/>
          </a:stretch>
        </p:blipFill>
        <p:spPr>
          <a:xfrm rot="-531200" flipH="1">
            <a:off x="1560510" y="2911932"/>
            <a:ext cx="2616201" cy="712650"/>
          </a:xfrm>
          <a:prstGeom prst="rect">
            <a:avLst/>
          </a:prstGeom>
          <a:noFill/>
          <a:ln>
            <a:noFill/>
          </a:ln>
        </p:spPr>
      </p:pic>
      <p:pic>
        <p:nvPicPr>
          <p:cNvPr id="2399" name="Google Shape;2399;p51"/>
          <p:cNvPicPr preferRelativeResize="0"/>
          <p:nvPr/>
        </p:nvPicPr>
        <p:blipFill>
          <a:blip r:embed="rId6">
            <a:alphaModFix amt="52000"/>
          </a:blip>
          <a:stretch>
            <a:fillRect/>
          </a:stretch>
        </p:blipFill>
        <p:spPr>
          <a:xfrm rot="-460491" flipH="1">
            <a:off x="4975767" y="2911932"/>
            <a:ext cx="2616199" cy="712650"/>
          </a:xfrm>
          <a:prstGeom prst="rect">
            <a:avLst/>
          </a:prstGeom>
          <a:noFill/>
          <a:ln>
            <a:noFill/>
          </a:ln>
        </p:spPr>
      </p:pic>
      <p:sp>
        <p:nvSpPr>
          <p:cNvPr id="2400" name="Google Shape;2400;p5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sz="1600" b="1" dirty="0"/>
              <a:t>Soil </a:t>
            </a:r>
            <a:r>
              <a:rPr lang="de-DE" sz="1600" b="1" dirty="0" err="1"/>
              <a:t>Moisture</a:t>
            </a:r>
            <a:r>
              <a:rPr lang="de-DE" sz="1600" b="1" dirty="0"/>
              <a:t> </a:t>
            </a:r>
            <a:r>
              <a:rPr lang="de-DE" sz="1600" b="1" dirty="0" err="1"/>
              <a:t>Prediction</a:t>
            </a:r>
            <a:endParaRPr b="1" dirty="0"/>
          </a:p>
        </p:txBody>
      </p:sp>
      <p:sp>
        <p:nvSpPr>
          <p:cNvPr id="2401" name="Google Shape;2401;p51"/>
          <p:cNvSpPr txBox="1">
            <a:spLocks noGrp="1"/>
          </p:cNvSpPr>
          <p:nvPr>
            <p:ph type="subTitle" idx="1"/>
          </p:nvPr>
        </p:nvSpPr>
        <p:spPr>
          <a:xfrm>
            <a:off x="1551182" y="1974363"/>
            <a:ext cx="2967421" cy="8338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Machine learning models predicting when to irrigate based on real-time and historical data.</a:t>
            </a: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402" name="Google Shape;2402;p5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b="1" dirty="0" err="1"/>
              <a:t>Weather</a:t>
            </a:r>
            <a:r>
              <a:rPr lang="de-DE" b="1" dirty="0"/>
              <a:t> Forecast Integration</a:t>
            </a:r>
            <a:endParaRPr b="1" dirty="0"/>
          </a:p>
        </p:txBody>
      </p:sp>
      <p:sp>
        <p:nvSpPr>
          <p:cNvPr id="2403" name="Google Shape;2403;p51"/>
          <p:cNvSpPr txBox="1">
            <a:spLocks noGrp="1"/>
          </p:cNvSpPr>
          <p:nvPr>
            <p:ph type="subTitle" idx="3"/>
          </p:nvPr>
        </p:nvSpPr>
        <p:spPr>
          <a:xfrm>
            <a:off x="4666038" y="1968563"/>
            <a:ext cx="2867100" cy="912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Using weather data to adjust irrigation schedules.</a:t>
            </a:r>
          </a:p>
        </p:txBody>
      </p:sp>
      <p:sp>
        <p:nvSpPr>
          <p:cNvPr id="2404" name="Google Shape;2404;p51"/>
          <p:cNvSpPr txBox="1">
            <a:spLocks noGrp="1"/>
          </p:cNvSpPr>
          <p:nvPr>
            <p:ph type="title" idx="4"/>
          </p:nvPr>
        </p:nvSpPr>
        <p:spPr>
          <a:xfrm>
            <a:off x="1739054" y="3045588"/>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t>Anomaly Detection</a:t>
            </a:r>
            <a:endParaRPr dirty="0"/>
          </a:p>
        </p:txBody>
      </p:sp>
      <p:sp>
        <p:nvSpPr>
          <p:cNvPr id="2405" name="Google Shape;2405;p51"/>
          <p:cNvSpPr txBox="1">
            <a:spLocks noGrp="1"/>
          </p:cNvSpPr>
          <p:nvPr>
            <p:ph type="subTitle" idx="5"/>
          </p:nvPr>
        </p:nvSpPr>
        <p:spPr>
          <a:xfrm>
            <a:off x="1516164" y="3601874"/>
            <a:ext cx="2867100" cy="91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Identifying water stress in crops early to prevent damage.</a:t>
            </a:r>
          </a:p>
        </p:txBody>
      </p:sp>
      <p:sp>
        <p:nvSpPr>
          <p:cNvPr id="2406" name="Google Shape;2406;p5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b="1" dirty="0"/>
              <a:t>Data </a:t>
            </a:r>
            <a:r>
              <a:rPr lang="de-DE" b="1" dirty="0" err="1"/>
              <a:t>Visualization</a:t>
            </a:r>
            <a:endParaRPr b="1" dirty="0"/>
          </a:p>
        </p:txBody>
      </p:sp>
      <p:sp>
        <p:nvSpPr>
          <p:cNvPr id="2407" name="Google Shape;2407;p5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Real-time dashboards showing soil moisture levels, water usage, and alerts.</a:t>
            </a:r>
            <a:endParaRPr dirty="0"/>
          </a:p>
        </p:txBody>
      </p:sp>
      <p:grpSp>
        <p:nvGrpSpPr>
          <p:cNvPr id="2408" name="Google Shape;2408;p51"/>
          <p:cNvGrpSpPr/>
          <p:nvPr/>
        </p:nvGrpSpPr>
        <p:grpSpPr>
          <a:xfrm>
            <a:off x="992746" y="1449412"/>
            <a:ext cx="343825" cy="428975"/>
            <a:chOff x="1541450" y="2026250"/>
            <a:chExt cx="343825" cy="428975"/>
          </a:xfrm>
        </p:grpSpPr>
        <p:sp>
          <p:nvSpPr>
            <p:cNvPr id="2409" name="Google Shape;2409;p51"/>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1"/>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51"/>
          <p:cNvGrpSpPr/>
          <p:nvPr/>
        </p:nvGrpSpPr>
        <p:grpSpPr>
          <a:xfrm>
            <a:off x="7716247" y="1449349"/>
            <a:ext cx="441600" cy="429100"/>
            <a:chOff x="231725" y="3046400"/>
            <a:chExt cx="441600" cy="429100"/>
          </a:xfrm>
        </p:grpSpPr>
        <p:sp>
          <p:nvSpPr>
            <p:cNvPr id="2412" name="Google Shape;2412;p51"/>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1"/>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4" name="Google Shape;2414;p51"/>
          <p:cNvGrpSpPr/>
          <p:nvPr/>
        </p:nvGrpSpPr>
        <p:grpSpPr>
          <a:xfrm>
            <a:off x="7745922" y="3053657"/>
            <a:ext cx="411925" cy="429200"/>
            <a:chOff x="246563" y="2142550"/>
            <a:chExt cx="411925" cy="429200"/>
          </a:xfrm>
        </p:grpSpPr>
        <p:sp>
          <p:nvSpPr>
            <p:cNvPr id="2415" name="Google Shape;2415;p51"/>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1"/>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 name="Google Shape;2426;p51"/>
          <p:cNvGrpSpPr/>
          <p:nvPr/>
        </p:nvGrpSpPr>
        <p:grpSpPr>
          <a:xfrm>
            <a:off x="887395" y="2964775"/>
            <a:ext cx="349750" cy="296800"/>
            <a:chOff x="6084025" y="3045825"/>
            <a:chExt cx="349750" cy="296800"/>
          </a:xfrm>
        </p:grpSpPr>
        <p:sp>
          <p:nvSpPr>
            <p:cNvPr id="2427" name="Google Shape;2427;p51"/>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51"/>
            <p:cNvGrpSpPr/>
            <p:nvPr/>
          </p:nvGrpSpPr>
          <p:grpSpPr>
            <a:xfrm>
              <a:off x="6132050" y="3045825"/>
              <a:ext cx="301725" cy="296800"/>
              <a:chOff x="6132050" y="3045825"/>
              <a:chExt cx="301725" cy="296800"/>
            </a:xfrm>
          </p:grpSpPr>
          <p:sp>
            <p:nvSpPr>
              <p:cNvPr id="2429" name="Google Shape;2429;p51"/>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1"/>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1" name="Google Shape;2431;p51"/>
              <p:cNvGrpSpPr/>
              <p:nvPr/>
            </p:nvGrpSpPr>
            <p:grpSpPr>
              <a:xfrm>
                <a:off x="6132050" y="3045825"/>
                <a:ext cx="133625" cy="296725"/>
                <a:chOff x="6132050" y="3045825"/>
                <a:chExt cx="133625" cy="296725"/>
              </a:xfrm>
            </p:grpSpPr>
            <p:sp>
              <p:nvSpPr>
                <p:cNvPr id="2433" name="Google Shape;2433;p51"/>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1"/>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1"/>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51"/>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2744;p63">
            <a:extLst>
              <a:ext uri="{FF2B5EF4-FFF2-40B4-BE49-F238E27FC236}">
                <a16:creationId xmlns:a16="http://schemas.microsoft.com/office/drawing/2014/main" id="{502A0F27-7ADE-7C37-960A-C1B15C0E8D20}"/>
              </a:ext>
            </a:extLst>
          </p:cNvPr>
          <p:cNvGrpSpPr/>
          <p:nvPr/>
        </p:nvGrpSpPr>
        <p:grpSpPr>
          <a:xfrm>
            <a:off x="922717" y="3054007"/>
            <a:ext cx="342700" cy="428850"/>
            <a:chOff x="1546844" y="1576600"/>
            <a:chExt cx="342700" cy="428850"/>
          </a:xfrm>
        </p:grpSpPr>
        <p:sp>
          <p:nvSpPr>
            <p:cNvPr id="3" name="Google Shape;2745;p63">
              <a:extLst>
                <a:ext uri="{FF2B5EF4-FFF2-40B4-BE49-F238E27FC236}">
                  <a16:creationId xmlns:a16="http://schemas.microsoft.com/office/drawing/2014/main" id="{93D3F208-E7EF-0104-6FA3-8841C0EC1259}"/>
                </a:ext>
              </a:extLst>
            </p:cNvPr>
            <p:cNvSpPr/>
            <p:nvPr/>
          </p:nvSpPr>
          <p:spPr>
            <a:xfrm>
              <a:off x="1546844" y="1576600"/>
              <a:ext cx="342700" cy="428850"/>
            </a:xfrm>
            <a:custGeom>
              <a:avLst/>
              <a:gdLst/>
              <a:ahLst/>
              <a:cxnLst/>
              <a:rect l="l" t="t" r="r" b="b"/>
              <a:pathLst>
                <a:path w="13708" h="17154" extrusionOk="0">
                  <a:moveTo>
                    <a:pt x="1764" y="1"/>
                  </a:moveTo>
                  <a:cubicBezTo>
                    <a:pt x="799" y="1"/>
                    <a:pt x="16" y="792"/>
                    <a:pt x="16" y="1761"/>
                  </a:cubicBezTo>
                  <a:lnTo>
                    <a:pt x="16" y="8502"/>
                  </a:lnTo>
                  <a:cubicBezTo>
                    <a:pt x="1" y="8682"/>
                    <a:pt x="136" y="8772"/>
                    <a:pt x="272" y="8772"/>
                  </a:cubicBezTo>
                  <a:cubicBezTo>
                    <a:pt x="407" y="8772"/>
                    <a:pt x="543" y="8682"/>
                    <a:pt x="528" y="8502"/>
                  </a:cubicBezTo>
                  <a:lnTo>
                    <a:pt x="528" y="1761"/>
                  </a:lnTo>
                  <a:cubicBezTo>
                    <a:pt x="543" y="1084"/>
                    <a:pt x="1114" y="542"/>
                    <a:pt x="1791" y="542"/>
                  </a:cubicBezTo>
                  <a:cubicBezTo>
                    <a:pt x="2483" y="542"/>
                    <a:pt x="3040" y="1084"/>
                    <a:pt x="3070" y="1761"/>
                  </a:cubicBezTo>
                  <a:lnTo>
                    <a:pt x="3070" y="14144"/>
                  </a:lnTo>
                  <a:cubicBezTo>
                    <a:pt x="2722" y="13788"/>
                    <a:pt x="2260" y="13612"/>
                    <a:pt x="1799" y="13612"/>
                  </a:cubicBezTo>
                  <a:cubicBezTo>
                    <a:pt x="1343" y="13612"/>
                    <a:pt x="887" y="13785"/>
                    <a:pt x="543" y="14129"/>
                  </a:cubicBezTo>
                  <a:lnTo>
                    <a:pt x="528" y="14144"/>
                  </a:lnTo>
                  <a:lnTo>
                    <a:pt x="528" y="9600"/>
                  </a:lnTo>
                  <a:cubicBezTo>
                    <a:pt x="543" y="9419"/>
                    <a:pt x="407" y="9329"/>
                    <a:pt x="272" y="9329"/>
                  </a:cubicBezTo>
                  <a:cubicBezTo>
                    <a:pt x="136" y="9329"/>
                    <a:pt x="1" y="9419"/>
                    <a:pt x="16" y="9600"/>
                  </a:cubicBezTo>
                  <a:lnTo>
                    <a:pt x="16" y="15393"/>
                  </a:lnTo>
                  <a:cubicBezTo>
                    <a:pt x="16" y="16371"/>
                    <a:pt x="813" y="17153"/>
                    <a:pt x="1791" y="17153"/>
                  </a:cubicBezTo>
                  <a:lnTo>
                    <a:pt x="8336" y="17153"/>
                  </a:lnTo>
                  <a:cubicBezTo>
                    <a:pt x="8667" y="17153"/>
                    <a:pt x="8667" y="16657"/>
                    <a:pt x="8336" y="16657"/>
                  </a:cubicBezTo>
                  <a:lnTo>
                    <a:pt x="1791" y="16657"/>
                  </a:lnTo>
                  <a:cubicBezTo>
                    <a:pt x="663" y="16657"/>
                    <a:pt x="91" y="15287"/>
                    <a:pt x="904" y="14490"/>
                  </a:cubicBezTo>
                  <a:cubicBezTo>
                    <a:pt x="1129" y="14249"/>
                    <a:pt x="1460" y="14114"/>
                    <a:pt x="1791" y="14114"/>
                  </a:cubicBezTo>
                  <a:cubicBezTo>
                    <a:pt x="2499" y="14114"/>
                    <a:pt x="3070" y="14686"/>
                    <a:pt x="3070" y="15378"/>
                  </a:cubicBezTo>
                  <a:cubicBezTo>
                    <a:pt x="3070" y="15528"/>
                    <a:pt x="3176" y="15633"/>
                    <a:pt x="3311" y="15633"/>
                  </a:cubicBezTo>
                  <a:lnTo>
                    <a:pt x="10924" y="15633"/>
                  </a:lnTo>
                  <a:lnTo>
                    <a:pt x="10924" y="16657"/>
                  </a:lnTo>
                  <a:lnTo>
                    <a:pt x="9420" y="16657"/>
                  </a:lnTo>
                  <a:cubicBezTo>
                    <a:pt x="9089" y="16657"/>
                    <a:pt x="9089" y="17153"/>
                    <a:pt x="9420" y="17153"/>
                  </a:cubicBezTo>
                  <a:lnTo>
                    <a:pt x="11165" y="17153"/>
                  </a:lnTo>
                  <a:cubicBezTo>
                    <a:pt x="11300" y="17153"/>
                    <a:pt x="11421" y="17048"/>
                    <a:pt x="11421" y="16912"/>
                  </a:cubicBezTo>
                  <a:lnTo>
                    <a:pt x="11421" y="15633"/>
                  </a:lnTo>
                  <a:lnTo>
                    <a:pt x="13452" y="15633"/>
                  </a:lnTo>
                  <a:cubicBezTo>
                    <a:pt x="13587" y="15633"/>
                    <a:pt x="13708" y="15528"/>
                    <a:pt x="13708" y="15378"/>
                  </a:cubicBezTo>
                  <a:lnTo>
                    <a:pt x="13708" y="1761"/>
                  </a:lnTo>
                  <a:cubicBezTo>
                    <a:pt x="13708" y="1626"/>
                    <a:pt x="13587" y="1505"/>
                    <a:pt x="13452" y="1505"/>
                  </a:cubicBezTo>
                  <a:lnTo>
                    <a:pt x="10413" y="1505"/>
                  </a:lnTo>
                  <a:cubicBezTo>
                    <a:pt x="10097" y="1535"/>
                    <a:pt x="10097" y="1987"/>
                    <a:pt x="10413" y="2017"/>
                  </a:cubicBezTo>
                  <a:lnTo>
                    <a:pt x="13211" y="2017"/>
                  </a:lnTo>
                  <a:lnTo>
                    <a:pt x="13211" y="15137"/>
                  </a:lnTo>
                  <a:lnTo>
                    <a:pt x="3567" y="15137"/>
                  </a:lnTo>
                  <a:lnTo>
                    <a:pt x="3567" y="2017"/>
                  </a:lnTo>
                  <a:lnTo>
                    <a:pt x="9314" y="2017"/>
                  </a:lnTo>
                  <a:cubicBezTo>
                    <a:pt x="9324" y="2018"/>
                    <a:pt x="9333" y="2018"/>
                    <a:pt x="9341" y="2018"/>
                  </a:cubicBezTo>
                  <a:cubicBezTo>
                    <a:pt x="9666" y="2018"/>
                    <a:pt x="9666" y="1504"/>
                    <a:pt x="9341" y="1504"/>
                  </a:cubicBezTo>
                  <a:cubicBezTo>
                    <a:pt x="9333" y="1504"/>
                    <a:pt x="9324" y="1505"/>
                    <a:pt x="9314" y="1505"/>
                  </a:cubicBezTo>
                  <a:lnTo>
                    <a:pt x="3552" y="1505"/>
                  </a:lnTo>
                  <a:cubicBezTo>
                    <a:pt x="3416" y="633"/>
                    <a:pt x="2679" y="1"/>
                    <a:pt x="1791" y="1"/>
                  </a:cubicBezTo>
                  <a:cubicBezTo>
                    <a:pt x="1782" y="1"/>
                    <a:pt x="1773"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746;p63">
              <a:extLst>
                <a:ext uri="{FF2B5EF4-FFF2-40B4-BE49-F238E27FC236}">
                  <a16:creationId xmlns:a16="http://schemas.microsoft.com/office/drawing/2014/main" id="{C72CACC6-381B-1998-98F9-1B36256705BD}"/>
                </a:ext>
              </a:extLst>
            </p:cNvPr>
            <p:cNvSpPr/>
            <p:nvPr/>
          </p:nvSpPr>
          <p:spPr>
            <a:xfrm>
              <a:off x="1639006" y="1699600"/>
              <a:ext cx="158375" cy="164775"/>
            </a:xfrm>
            <a:custGeom>
              <a:avLst/>
              <a:gdLst/>
              <a:ahLst/>
              <a:cxnLst/>
              <a:rect l="l" t="t" r="r" b="b"/>
              <a:pathLst>
                <a:path w="6335" h="6591" extrusionOk="0">
                  <a:moveTo>
                    <a:pt x="2648" y="2047"/>
                  </a:moveTo>
                  <a:lnTo>
                    <a:pt x="2648" y="3732"/>
                  </a:lnTo>
                  <a:lnTo>
                    <a:pt x="1339" y="3732"/>
                  </a:lnTo>
                  <a:cubicBezTo>
                    <a:pt x="888" y="3732"/>
                    <a:pt x="512" y="3356"/>
                    <a:pt x="512" y="2890"/>
                  </a:cubicBezTo>
                  <a:lnTo>
                    <a:pt x="512" y="2875"/>
                  </a:lnTo>
                  <a:cubicBezTo>
                    <a:pt x="512" y="2423"/>
                    <a:pt x="888" y="2047"/>
                    <a:pt x="1339" y="2047"/>
                  </a:cubicBezTo>
                  <a:close/>
                  <a:moveTo>
                    <a:pt x="4845" y="1099"/>
                  </a:moveTo>
                  <a:lnTo>
                    <a:pt x="4845" y="4680"/>
                  </a:lnTo>
                  <a:lnTo>
                    <a:pt x="3145" y="3837"/>
                  </a:lnTo>
                  <a:lnTo>
                    <a:pt x="3145" y="1942"/>
                  </a:lnTo>
                  <a:lnTo>
                    <a:pt x="4845" y="1099"/>
                  </a:lnTo>
                  <a:close/>
                  <a:moveTo>
                    <a:pt x="5597" y="497"/>
                  </a:moveTo>
                  <a:cubicBezTo>
                    <a:pt x="5732" y="497"/>
                    <a:pt x="5838" y="618"/>
                    <a:pt x="5838" y="753"/>
                  </a:cubicBezTo>
                  <a:lnTo>
                    <a:pt x="5838" y="5026"/>
                  </a:lnTo>
                  <a:cubicBezTo>
                    <a:pt x="5838" y="5161"/>
                    <a:pt x="5732" y="5282"/>
                    <a:pt x="5597" y="5282"/>
                  </a:cubicBezTo>
                  <a:cubicBezTo>
                    <a:pt x="5447" y="5282"/>
                    <a:pt x="5341" y="5161"/>
                    <a:pt x="5341" y="5026"/>
                  </a:cubicBezTo>
                  <a:lnTo>
                    <a:pt x="5341" y="753"/>
                  </a:lnTo>
                  <a:cubicBezTo>
                    <a:pt x="5341" y="618"/>
                    <a:pt x="5447" y="497"/>
                    <a:pt x="5597" y="497"/>
                  </a:cubicBezTo>
                  <a:close/>
                  <a:moveTo>
                    <a:pt x="2137" y="4244"/>
                  </a:moveTo>
                  <a:lnTo>
                    <a:pt x="2137" y="5808"/>
                  </a:lnTo>
                  <a:cubicBezTo>
                    <a:pt x="2137" y="5959"/>
                    <a:pt x="2001" y="6079"/>
                    <a:pt x="1866" y="6079"/>
                  </a:cubicBezTo>
                  <a:cubicBezTo>
                    <a:pt x="1715" y="6079"/>
                    <a:pt x="1595" y="5959"/>
                    <a:pt x="1595" y="5808"/>
                  </a:cubicBezTo>
                  <a:lnTo>
                    <a:pt x="1595" y="4244"/>
                  </a:lnTo>
                  <a:close/>
                  <a:moveTo>
                    <a:pt x="5582" y="1"/>
                  </a:moveTo>
                  <a:cubicBezTo>
                    <a:pt x="5266" y="1"/>
                    <a:pt x="4980" y="211"/>
                    <a:pt x="4875" y="512"/>
                  </a:cubicBezTo>
                  <a:lnTo>
                    <a:pt x="2829" y="1535"/>
                  </a:lnTo>
                  <a:lnTo>
                    <a:pt x="1339" y="1535"/>
                  </a:lnTo>
                  <a:cubicBezTo>
                    <a:pt x="602" y="1535"/>
                    <a:pt x="0" y="2137"/>
                    <a:pt x="0" y="2875"/>
                  </a:cubicBezTo>
                  <a:lnTo>
                    <a:pt x="0" y="2905"/>
                  </a:lnTo>
                  <a:cubicBezTo>
                    <a:pt x="0" y="3537"/>
                    <a:pt x="451" y="4078"/>
                    <a:pt x="1068" y="4214"/>
                  </a:cubicBezTo>
                  <a:lnTo>
                    <a:pt x="1068" y="5808"/>
                  </a:lnTo>
                  <a:cubicBezTo>
                    <a:pt x="1068" y="6245"/>
                    <a:pt x="1414" y="6591"/>
                    <a:pt x="1851" y="6591"/>
                  </a:cubicBezTo>
                  <a:cubicBezTo>
                    <a:pt x="2272" y="6591"/>
                    <a:pt x="2618" y="6245"/>
                    <a:pt x="2618" y="5808"/>
                  </a:cubicBezTo>
                  <a:lnTo>
                    <a:pt x="2618" y="4244"/>
                  </a:lnTo>
                  <a:lnTo>
                    <a:pt x="2829" y="4244"/>
                  </a:lnTo>
                  <a:lnTo>
                    <a:pt x="4875" y="5267"/>
                  </a:lnTo>
                  <a:cubicBezTo>
                    <a:pt x="4980" y="5568"/>
                    <a:pt x="5266" y="5778"/>
                    <a:pt x="5582" y="5778"/>
                  </a:cubicBezTo>
                  <a:cubicBezTo>
                    <a:pt x="6003" y="5778"/>
                    <a:pt x="6334" y="5447"/>
                    <a:pt x="6334" y="5026"/>
                  </a:cubicBezTo>
                  <a:lnTo>
                    <a:pt x="6334" y="753"/>
                  </a:lnTo>
                  <a:cubicBezTo>
                    <a:pt x="6334" y="332"/>
                    <a:pt x="6003" y="1"/>
                    <a:pt x="55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 4" descr="Une image contenant Graphique&#10;&#10;Description générée automatiquement">
            <a:extLst>
              <a:ext uri="{FF2B5EF4-FFF2-40B4-BE49-F238E27FC236}">
                <a16:creationId xmlns:a16="http://schemas.microsoft.com/office/drawing/2014/main" id="{9EC045E5-F283-5E27-A3C9-7319051A13C0}"/>
              </a:ext>
            </a:extLst>
          </p:cNvPr>
          <p:cNvPicPr>
            <a:picLocks noChangeAspect="1"/>
          </p:cNvPicPr>
          <p:nvPr/>
        </p:nvPicPr>
        <p:blipFill>
          <a:blip r:embed="rId7"/>
          <a:stretch>
            <a:fillRect/>
          </a:stretch>
        </p:blipFill>
        <p:spPr>
          <a:xfrm>
            <a:off x="990483" y="278030"/>
            <a:ext cx="643276" cy="643276"/>
          </a:xfrm>
          <a:prstGeom prst="rect">
            <a:avLst/>
          </a:prstGeom>
        </p:spPr>
      </p:pic>
      <p:sp>
        <p:nvSpPr>
          <p:cNvPr id="7" name="ZoneTexte 6">
            <a:extLst>
              <a:ext uri="{FF2B5EF4-FFF2-40B4-BE49-F238E27FC236}">
                <a16:creationId xmlns:a16="http://schemas.microsoft.com/office/drawing/2014/main" id="{F90AAECE-81A5-3650-6E6C-C6971A428D59}"/>
              </a:ext>
            </a:extLst>
          </p:cNvPr>
          <p:cNvSpPr txBox="1"/>
          <p:nvPr/>
        </p:nvSpPr>
        <p:spPr>
          <a:xfrm>
            <a:off x="7041394" y="4681835"/>
            <a:ext cx="1134836" cy="461665"/>
          </a:xfrm>
          <a:prstGeom prst="rect">
            <a:avLst/>
          </a:prstGeom>
          <a:noFill/>
        </p:spPr>
        <p:txBody>
          <a:bodyPr wrap="square">
            <a:spAutoFit/>
          </a:bodyPr>
          <a:lstStyle/>
          <a:p>
            <a:pPr algn="ctr"/>
            <a:r>
              <a:rPr lang="en" sz="2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647195" y="1694347"/>
            <a:ext cx="1795573" cy="1102032"/>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3810586" y="1776071"/>
            <a:ext cx="1667650" cy="1020308"/>
          </a:xfrm>
          <a:prstGeom prst="rect">
            <a:avLst/>
          </a:prstGeom>
          <a:noFill/>
          <a:ln>
            <a:noFill/>
          </a:ln>
        </p:spPr>
      </p:pic>
      <p:sp>
        <p:nvSpPr>
          <p:cNvPr id="2195" name="Google Shape;2195;p44"/>
          <p:cNvSpPr txBox="1"/>
          <p:nvPr/>
        </p:nvSpPr>
        <p:spPr>
          <a:xfrm>
            <a:off x="695460" y="2972893"/>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pen Sans"/>
                <a:ea typeface="Open Sans"/>
                <a:cs typeface="Open Sans"/>
                <a:sym typeface="Open Sans"/>
              </a:rPr>
              <a:t>Immediate feedback on soil conditions and water levels.</a:t>
            </a:r>
          </a:p>
        </p:txBody>
      </p:sp>
      <p:sp>
        <p:nvSpPr>
          <p:cNvPr id="2196" name="Google Shape;2196;p44"/>
          <p:cNvSpPr txBox="1"/>
          <p:nvPr/>
        </p:nvSpPr>
        <p:spPr>
          <a:xfrm>
            <a:off x="3936310" y="1956252"/>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sz="1600" b="1" dirty="0" err="1">
                <a:solidFill>
                  <a:schemeClr val="dk2"/>
                </a:solidFill>
                <a:latin typeface="Overpass Black" panose="020B0604020202020204" charset="0"/>
                <a:ea typeface="Open Sans ExtraBold"/>
                <a:cs typeface="Open Sans ExtraBold"/>
                <a:sym typeface="Open Sans ExtraBold"/>
              </a:rPr>
              <a:t>Automated</a:t>
            </a:r>
            <a:r>
              <a:rPr lang="de-DE" sz="1600" b="1" dirty="0">
                <a:solidFill>
                  <a:schemeClr val="dk2"/>
                </a:solidFill>
                <a:latin typeface="Overpass Black" panose="020B0604020202020204" charset="0"/>
                <a:ea typeface="Open Sans ExtraBold"/>
                <a:cs typeface="Open Sans ExtraBold"/>
                <a:sym typeface="Open Sans ExtraBold"/>
              </a:rPr>
              <a:t> Irrigation Control</a:t>
            </a:r>
            <a:endParaRPr sz="1600" b="1" dirty="0">
              <a:solidFill>
                <a:schemeClr val="dk2"/>
              </a:solidFill>
              <a:latin typeface="Overpass Black" panose="020B0604020202020204" charset="0"/>
              <a:ea typeface="Open Sans ExtraBold"/>
              <a:cs typeface="Open Sans ExtraBold"/>
              <a:sym typeface="Open Sans ExtraBold"/>
            </a:endParaRPr>
          </a:p>
        </p:txBody>
      </p:sp>
      <p:sp>
        <p:nvSpPr>
          <p:cNvPr id="2197" name="Google Shape;2197;p44"/>
          <p:cNvSpPr txBox="1"/>
          <p:nvPr/>
        </p:nvSpPr>
        <p:spPr>
          <a:xfrm>
            <a:off x="3712424" y="2968806"/>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pen Sans"/>
                <a:ea typeface="Open Sans"/>
                <a:cs typeface="Open Sans"/>
                <a:sym typeface="Open Sans"/>
              </a:rPr>
              <a:t>System triggers irrigation based on AI recommendations</a:t>
            </a:r>
          </a:p>
        </p:txBody>
      </p:sp>
      <p:sp>
        <p:nvSpPr>
          <p:cNvPr id="2198" name="Google Shape;2198;p44"/>
          <p:cNvSpPr txBox="1"/>
          <p:nvPr/>
        </p:nvSpPr>
        <p:spPr>
          <a:xfrm>
            <a:off x="6112636" y="2972893"/>
            <a:ext cx="239455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2"/>
                </a:solidFill>
                <a:latin typeface="Open Sans"/>
                <a:ea typeface="Open Sans"/>
                <a:cs typeface="Open Sans"/>
                <a:sym typeface="Open Sans"/>
              </a:rPr>
              <a:t>Alerts for extreme conditions, low soil moisture, or predicted drought periods.</a:t>
            </a:r>
          </a:p>
        </p:txBody>
      </p:sp>
      <p:pic>
        <p:nvPicPr>
          <p:cNvPr id="2199" name="Google Shape;2199;p44"/>
          <p:cNvPicPr preferRelativeResize="0"/>
          <p:nvPr/>
        </p:nvPicPr>
        <p:blipFill>
          <a:blip r:embed="rId5">
            <a:alphaModFix amt="68000"/>
          </a:blip>
          <a:stretch>
            <a:fillRect/>
          </a:stretch>
        </p:blipFill>
        <p:spPr>
          <a:xfrm>
            <a:off x="6243062" y="1776071"/>
            <a:ext cx="1795572" cy="1020300"/>
          </a:xfrm>
          <a:prstGeom prst="rect">
            <a:avLst/>
          </a:prstGeom>
          <a:noFill/>
          <a:ln>
            <a:noFill/>
          </a:ln>
        </p:spPr>
      </p:pic>
      <p:sp>
        <p:nvSpPr>
          <p:cNvPr id="2200" name="Google Shape;2200;p44"/>
          <p:cNvSpPr txBox="1"/>
          <p:nvPr/>
        </p:nvSpPr>
        <p:spPr>
          <a:xfrm>
            <a:off x="6243062" y="2053607"/>
            <a:ext cx="1925999" cy="6808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sz="1600" b="1" dirty="0">
                <a:solidFill>
                  <a:schemeClr val="dk2"/>
                </a:solidFill>
                <a:latin typeface="Overpass Black" panose="020B0604020202020204" charset="0"/>
                <a:ea typeface="Open Sans ExtraBold"/>
                <a:cs typeface="Open Sans ExtraBold"/>
                <a:sym typeface="Open Sans ExtraBold"/>
              </a:rPr>
              <a:t>Alerts and </a:t>
            </a:r>
            <a:r>
              <a:rPr lang="de-DE" sz="1600" b="1" dirty="0" err="1">
                <a:solidFill>
                  <a:schemeClr val="dk2"/>
                </a:solidFill>
                <a:latin typeface="Overpass Black" panose="020B0604020202020204" charset="0"/>
                <a:ea typeface="Open Sans ExtraBold"/>
                <a:cs typeface="Open Sans ExtraBold"/>
                <a:sym typeface="Open Sans ExtraBold"/>
              </a:rPr>
              <a:t>Notifications</a:t>
            </a:r>
            <a:endParaRPr sz="1600" b="1" dirty="0">
              <a:solidFill>
                <a:schemeClr val="dk2"/>
              </a:solidFill>
              <a:latin typeface="Overpass Black" panose="020B0604020202020204" charset="0"/>
              <a:ea typeface="Open Sans ExtraBold"/>
              <a:cs typeface="Open Sans ExtraBold"/>
              <a:sym typeface="Open Sans ExtraBold"/>
            </a:endParaRPr>
          </a:p>
        </p:txBody>
      </p:sp>
      <p:sp>
        <p:nvSpPr>
          <p:cNvPr id="2203" name="Google Shape;2203;p44"/>
          <p:cNvSpPr/>
          <p:nvPr/>
        </p:nvSpPr>
        <p:spPr>
          <a:xfrm flipV="1">
            <a:off x="2294164" y="2394024"/>
            <a:ext cx="1664740" cy="45719"/>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txBody>
          <a:bodyPr/>
          <a:lstStyle/>
          <a:p>
            <a:endParaRPr lang="de-DE"/>
          </a:p>
        </p:txBody>
      </p:sp>
      <p:sp>
        <p:nvSpPr>
          <p:cNvPr id="2204" name="Google Shape;2204;p44"/>
          <p:cNvSpPr txBox="1"/>
          <p:nvPr/>
        </p:nvSpPr>
        <p:spPr>
          <a:xfrm>
            <a:off x="620335" y="2045672"/>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sz="1600" b="1" dirty="0">
                <a:solidFill>
                  <a:schemeClr val="dk2"/>
                </a:solidFill>
                <a:latin typeface="Overpass Black"/>
                <a:ea typeface="Overpass Black"/>
                <a:cs typeface="Overpass Black"/>
                <a:sym typeface="Overpass Black"/>
              </a:rPr>
              <a:t>Real-time Data Processing</a:t>
            </a:r>
            <a:endParaRPr sz="1600" b="1" dirty="0">
              <a:solidFill>
                <a:schemeClr val="dk2"/>
              </a:solidFill>
              <a:latin typeface="Overpass Black"/>
              <a:ea typeface="Overpass Black"/>
              <a:cs typeface="Overpass Black"/>
              <a:sym typeface="Overpass Black"/>
            </a:endParaRPr>
          </a:p>
        </p:txBody>
      </p:sp>
      <p:sp>
        <p:nvSpPr>
          <p:cNvPr id="2209" name="Google Shape;2209;p44"/>
          <p:cNvSpPr/>
          <p:nvPr/>
        </p:nvSpPr>
        <p:spPr>
          <a:xfrm>
            <a:off x="5223403" y="2394024"/>
            <a:ext cx="1212975" cy="75942"/>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txBody>
          <a:bodyPr/>
          <a:lstStyle/>
          <a:p>
            <a:endParaRPr lang="de-DE"/>
          </a:p>
        </p:txBody>
      </p:sp>
      <p:sp>
        <p:nvSpPr>
          <p:cNvPr id="2211" name="Google Shape;2211;p44"/>
          <p:cNvSpPr txBox="1">
            <a:spLocks noGrp="1"/>
          </p:cNvSpPr>
          <p:nvPr>
            <p:ph type="ctrTitle"/>
          </p:nvPr>
        </p:nvSpPr>
        <p:spPr>
          <a:xfrm>
            <a:off x="771760" y="515694"/>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Real-time Monitoring and </a:t>
            </a:r>
            <a:r>
              <a:rPr lang="de-DE" dirty="0" err="1"/>
              <a:t>Decision</a:t>
            </a:r>
            <a:r>
              <a:rPr lang="de-DE" dirty="0"/>
              <a:t>-Making</a:t>
            </a:r>
            <a:endParaRPr dirty="0">
              <a:solidFill>
                <a:schemeClr val="dk2"/>
              </a:solidFill>
            </a:endParaRPr>
          </a:p>
        </p:txBody>
      </p:sp>
      <p:grpSp>
        <p:nvGrpSpPr>
          <p:cNvPr id="2" name="Google Shape;3243;p70">
            <a:extLst>
              <a:ext uri="{FF2B5EF4-FFF2-40B4-BE49-F238E27FC236}">
                <a16:creationId xmlns:a16="http://schemas.microsoft.com/office/drawing/2014/main" id="{3E286262-538A-4CA7-C50D-DBE91C664A77}"/>
              </a:ext>
            </a:extLst>
          </p:cNvPr>
          <p:cNvGrpSpPr/>
          <p:nvPr/>
        </p:nvGrpSpPr>
        <p:grpSpPr>
          <a:xfrm>
            <a:off x="328635" y="515866"/>
            <a:ext cx="443125" cy="429350"/>
            <a:chOff x="6082275" y="1231450"/>
            <a:chExt cx="443125" cy="429350"/>
          </a:xfrm>
        </p:grpSpPr>
        <p:sp>
          <p:nvSpPr>
            <p:cNvPr id="3" name="Google Shape;3244;p70">
              <a:extLst>
                <a:ext uri="{FF2B5EF4-FFF2-40B4-BE49-F238E27FC236}">
                  <a16:creationId xmlns:a16="http://schemas.microsoft.com/office/drawing/2014/main" id="{395AB089-438A-32AA-7F1D-178B75FF587D}"/>
                </a:ext>
              </a:extLst>
            </p:cNvPr>
            <p:cNvSpPr/>
            <p:nvPr/>
          </p:nvSpPr>
          <p:spPr>
            <a:xfrm>
              <a:off x="6083375" y="1315825"/>
              <a:ext cx="442025" cy="344975"/>
            </a:xfrm>
            <a:custGeom>
              <a:avLst/>
              <a:gdLst/>
              <a:ahLst/>
              <a:cxnLst/>
              <a:rect l="l" t="t" r="r" b="b"/>
              <a:pathLst>
                <a:path w="17681" h="13799" extrusionOk="0">
                  <a:moveTo>
                    <a:pt x="15245" y="0"/>
                  </a:moveTo>
                  <a:cubicBezTo>
                    <a:pt x="15065" y="0"/>
                    <a:pt x="14895" y="212"/>
                    <a:pt x="15048" y="407"/>
                  </a:cubicBezTo>
                  <a:cubicBezTo>
                    <a:pt x="15183" y="588"/>
                    <a:pt x="15319" y="799"/>
                    <a:pt x="15439" y="994"/>
                  </a:cubicBezTo>
                  <a:cubicBezTo>
                    <a:pt x="15634" y="1310"/>
                    <a:pt x="15815" y="1641"/>
                    <a:pt x="15950" y="1987"/>
                  </a:cubicBezTo>
                  <a:cubicBezTo>
                    <a:pt x="17681" y="5944"/>
                    <a:pt x="15981" y="10563"/>
                    <a:pt x="12099" y="12459"/>
                  </a:cubicBezTo>
                  <a:cubicBezTo>
                    <a:pt x="11000" y="13016"/>
                    <a:pt x="9782" y="13287"/>
                    <a:pt x="8548" y="13287"/>
                  </a:cubicBezTo>
                  <a:cubicBezTo>
                    <a:pt x="8352" y="13287"/>
                    <a:pt x="8172" y="13287"/>
                    <a:pt x="7991" y="13272"/>
                  </a:cubicBezTo>
                  <a:cubicBezTo>
                    <a:pt x="4079" y="13016"/>
                    <a:pt x="920" y="9962"/>
                    <a:pt x="513" y="6065"/>
                  </a:cubicBezTo>
                  <a:cubicBezTo>
                    <a:pt x="499" y="5910"/>
                    <a:pt x="384" y="5838"/>
                    <a:pt x="268" y="5838"/>
                  </a:cubicBezTo>
                  <a:cubicBezTo>
                    <a:pt x="135" y="5838"/>
                    <a:pt x="1" y="5933"/>
                    <a:pt x="17" y="6110"/>
                  </a:cubicBezTo>
                  <a:cubicBezTo>
                    <a:pt x="453" y="10263"/>
                    <a:pt x="3808" y="13482"/>
                    <a:pt x="7961" y="13768"/>
                  </a:cubicBezTo>
                  <a:cubicBezTo>
                    <a:pt x="8142" y="13783"/>
                    <a:pt x="8352" y="13798"/>
                    <a:pt x="8548" y="13798"/>
                  </a:cubicBezTo>
                  <a:cubicBezTo>
                    <a:pt x="9857" y="13798"/>
                    <a:pt x="11151" y="13497"/>
                    <a:pt x="12324" y="12911"/>
                  </a:cubicBezTo>
                  <a:cubicBezTo>
                    <a:pt x="15273" y="11481"/>
                    <a:pt x="17124" y="8487"/>
                    <a:pt x="17124" y="5207"/>
                  </a:cubicBezTo>
                  <a:cubicBezTo>
                    <a:pt x="17124" y="4034"/>
                    <a:pt x="16883" y="2860"/>
                    <a:pt x="16417" y="1777"/>
                  </a:cubicBezTo>
                  <a:lnTo>
                    <a:pt x="16417" y="1792"/>
                  </a:lnTo>
                  <a:cubicBezTo>
                    <a:pt x="16251" y="1431"/>
                    <a:pt x="16071" y="1070"/>
                    <a:pt x="15875" y="739"/>
                  </a:cubicBezTo>
                  <a:cubicBezTo>
                    <a:pt x="15740" y="513"/>
                    <a:pt x="15589" y="302"/>
                    <a:pt x="15439" y="107"/>
                  </a:cubicBezTo>
                  <a:cubicBezTo>
                    <a:pt x="15385" y="31"/>
                    <a:pt x="15314" y="0"/>
                    <a:pt x="15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245;p70">
              <a:extLst>
                <a:ext uri="{FF2B5EF4-FFF2-40B4-BE49-F238E27FC236}">
                  <a16:creationId xmlns:a16="http://schemas.microsoft.com/office/drawing/2014/main" id="{282CC12F-A8F5-FEF0-D2E0-E8ADC83E1934}"/>
                </a:ext>
              </a:extLst>
            </p:cNvPr>
            <p:cNvSpPr/>
            <p:nvPr/>
          </p:nvSpPr>
          <p:spPr>
            <a:xfrm>
              <a:off x="6082275" y="1231450"/>
              <a:ext cx="366825" cy="215325"/>
            </a:xfrm>
            <a:custGeom>
              <a:avLst/>
              <a:gdLst/>
              <a:ahLst/>
              <a:cxnLst/>
              <a:rect l="l" t="t" r="r" b="b"/>
              <a:pathLst>
                <a:path w="14673" h="8613" extrusionOk="0">
                  <a:moveTo>
                    <a:pt x="8579" y="0"/>
                  </a:moveTo>
                  <a:cubicBezTo>
                    <a:pt x="7473" y="0"/>
                    <a:pt x="6358" y="214"/>
                    <a:pt x="5297" y="653"/>
                  </a:cubicBezTo>
                  <a:cubicBezTo>
                    <a:pt x="2167" y="1947"/>
                    <a:pt x="91" y="4971"/>
                    <a:pt x="1" y="8356"/>
                  </a:cubicBezTo>
                  <a:cubicBezTo>
                    <a:pt x="1" y="8492"/>
                    <a:pt x="106" y="8612"/>
                    <a:pt x="241" y="8612"/>
                  </a:cubicBezTo>
                  <a:lnTo>
                    <a:pt x="257" y="8612"/>
                  </a:lnTo>
                  <a:cubicBezTo>
                    <a:pt x="392" y="8612"/>
                    <a:pt x="512" y="8507"/>
                    <a:pt x="512" y="8371"/>
                  </a:cubicBezTo>
                  <a:cubicBezTo>
                    <a:pt x="603" y="5182"/>
                    <a:pt x="2543" y="2353"/>
                    <a:pt x="5492" y="1119"/>
                  </a:cubicBezTo>
                  <a:cubicBezTo>
                    <a:pt x="6491" y="707"/>
                    <a:pt x="7539" y="506"/>
                    <a:pt x="8580" y="506"/>
                  </a:cubicBezTo>
                  <a:cubicBezTo>
                    <a:pt x="10611" y="506"/>
                    <a:pt x="12611" y="1271"/>
                    <a:pt x="14144" y="2714"/>
                  </a:cubicBezTo>
                  <a:cubicBezTo>
                    <a:pt x="14199" y="2769"/>
                    <a:pt x="14259" y="2792"/>
                    <a:pt x="14316" y="2792"/>
                  </a:cubicBezTo>
                  <a:cubicBezTo>
                    <a:pt x="14511" y="2792"/>
                    <a:pt x="14672" y="2528"/>
                    <a:pt x="14475" y="2353"/>
                  </a:cubicBezTo>
                  <a:cubicBezTo>
                    <a:pt x="12854" y="812"/>
                    <a:pt x="10734" y="0"/>
                    <a:pt x="8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246;p70">
              <a:extLst>
                <a:ext uri="{FF2B5EF4-FFF2-40B4-BE49-F238E27FC236}">
                  <a16:creationId xmlns:a16="http://schemas.microsoft.com/office/drawing/2014/main" id="{2ED4830F-9F3B-5622-9616-C2959DE7BBAF}"/>
                </a:ext>
              </a:extLst>
            </p:cNvPr>
            <p:cNvSpPr/>
            <p:nvPr/>
          </p:nvSpPr>
          <p:spPr>
            <a:xfrm>
              <a:off x="6108225" y="1273500"/>
              <a:ext cx="390100" cy="345550"/>
            </a:xfrm>
            <a:custGeom>
              <a:avLst/>
              <a:gdLst/>
              <a:ahLst/>
              <a:cxnLst/>
              <a:rect l="l" t="t" r="r" b="b"/>
              <a:pathLst>
                <a:path w="15604" h="13822" extrusionOk="0">
                  <a:moveTo>
                    <a:pt x="7549" y="1"/>
                  </a:moveTo>
                  <a:cubicBezTo>
                    <a:pt x="5762" y="1"/>
                    <a:pt x="3995" y="694"/>
                    <a:pt x="2664" y="2025"/>
                  </a:cubicBezTo>
                  <a:cubicBezTo>
                    <a:pt x="452" y="4237"/>
                    <a:pt x="1" y="7652"/>
                    <a:pt x="1581" y="10361"/>
                  </a:cubicBezTo>
                  <a:cubicBezTo>
                    <a:pt x="2814" y="12497"/>
                    <a:pt x="5086" y="13806"/>
                    <a:pt x="7554" y="13821"/>
                  </a:cubicBezTo>
                  <a:cubicBezTo>
                    <a:pt x="7885" y="13806"/>
                    <a:pt x="8201" y="13791"/>
                    <a:pt x="8532" y="13746"/>
                  </a:cubicBezTo>
                  <a:cubicBezTo>
                    <a:pt x="8838" y="13688"/>
                    <a:pt x="8777" y="13248"/>
                    <a:pt x="8485" y="13248"/>
                  </a:cubicBezTo>
                  <a:cubicBezTo>
                    <a:pt x="8476" y="13248"/>
                    <a:pt x="8466" y="13249"/>
                    <a:pt x="8457" y="13249"/>
                  </a:cubicBezTo>
                  <a:cubicBezTo>
                    <a:pt x="8246" y="13280"/>
                    <a:pt x="8020" y="13295"/>
                    <a:pt x="7810" y="13310"/>
                  </a:cubicBezTo>
                  <a:lnTo>
                    <a:pt x="7810" y="12211"/>
                  </a:lnTo>
                  <a:cubicBezTo>
                    <a:pt x="7810" y="12046"/>
                    <a:pt x="7682" y="11963"/>
                    <a:pt x="7554" y="11963"/>
                  </a:cubicBezTo>
                  <a:cubicBezTo>
                    <a:pt x="7426" y="11963"/>
                    <a:pt x="7298" y="12046"/>
                    <a:pt x="7298" y="12211"/>
                  </a:cubicBezTo>
                  <a:lnTo>
                    <a:pt x="7298" y="13295"/>
                  </a:lnTo>
                  <a:cubicBezTo>
                    <a:pt x="6350" y="13264"/>
                    <a:pt x="5417" y="13009"/>
                    <a:pt x="4575" y="12572"/>
                  </a:cubicBezTo>
                  <a:lnTo>
                    <a:pt x="5116" y="11624"/>
                  </a:lnTo>
                  <a:cubicBezTo>
                    <a:pt x="5229" y="11430"/>
                    <a:pt x="5062" y="11249"/>
                    <a:pt x="4892" y="11249"/>
                  </a:cubicBezTo>
                  <a:cubicBezTo>
                    <a:pt x="4813" y="11249"/>
                    <a:pt x="4733" y="11288"/>
                    <a:pt x="4680" y="11384"/>
                  </a:cubicBezTo>
                  <a:lnTo>
                    <a:pt x="4138" y="12317"/>
                  </a:lnTo>
                  <a:cubicBezTo>
                    <a:pt x="3341" y="11805"/>
                    <a:pt x="2649" y="11128"/>
                    <a:pt x="2137" y="10316"/>
                  </a:cubicBezTo>
                  <a:lnTo>
                    <a:pt x="3085" y="9774"/>
                  </a:lnTo>
                  <a:cubicBezTo>
                    <a:pt x="3358" y="9650"/>
                    <a:pt x="3211" y="9300"/>
                    <a:pt x="2983" y="9300"/>
                  </a:cubicBezTo>
                  <a:cubicBezTo>
                    <a:pt x="2934" y="9300"/>
                    <a:pt x="2882" y="9316"/>
                    <a:pt x="2830" y="9353"/>
                  </a:cubicBezTo>
                  <a:lnTo>
                    <a:pt x="1897" y="9894"/>
                  </a:lnTo>
                  <a:cubicBezTo>
                    <a:pt x="1445" y="9052"/>
                    <a:pt x="1190" y="8119"/>
                    <a:pt x="1159" y="7171"/>
                  </a:cubicBezTo>
                  <a:lnTo>
                    <a:pt x="2243" y="7171"/>
                  </a:lnTo>
                  <a:cubicBezTo>
                    <a:pt x="2252" y="7172"/>
                    <a:pt x="2261" y="7172"/>
                    <a:pt x="2270" y="7172"/>
                  </a:cubicBezTo>
                  <a:cubicBezTo>
                    <a:pt x="2595" y="7172"/>
                    <a:pt x="2595" y="6658"/>
                    <a:pt x="2270" y="6658"/>
                  </a:cubicBezTo>
                  <a:cubicBezTo>
                    <a:pt x="2261" y="6658"/>
                    <a:pt x="2252" y="6659"/>
                    <a:pt x="2243" y="6659"/>
                  </a:cubicBezTo>
                  <a:lnTo>
                    <a:pt x="1159" y="6659"/>
                  </a:lnTo>
                  <a:cubicBezTo>
                    <a:pt x="1190" y="5711"/>
                    <a:pt x="1445" y="4779"/>
                    <a:pt x="1897" y="3936"/>
                  </a:cubicBezTo>
                  <a:lnTo>
                    <a:pt x="2830" y="4478"/>
                  </a:lnTo>
                  <a:cubicBezTo>
                    <a:pt x="2878" y="4507"/>
                    <a:pt x="2926" y="4520"/>
                    <a:pt x="2970" y="4520"/>
                  </a:cubicBezTo>
                  <a:cubicBezTo>
                    <a:pt x="3199" y="4520"/>
                    <a:pt x="3337" y="4180"/>
                    <a:pt x="3085" y="4041"/>
                  </a:cubicBezTo>
                  <a:lnTo>
                    <a:pt x="2137" y="3500"/>
                  </a:lnTo>
                  <a:cubicBezTo>
                    <a:pt x="2649" y="2687"/>
                    <a:pt x="3326" y="2010"/>
                    <a:pt x="4138" y="1499"/>
                  </a:cubicBezTo>
                  <a:lnTo>
                    <a:pt x="4680" y="2447"/>
                  </a:lnTo>
                  <a:cubicBezTo>
                    <a:pt x="4728" y="2552"/>
                    <a:pt x="4811" y="2595"/>
                    <a:pt x="4894" y="2595"/>
                  </a:cubicBezTo>
                  <a:cubicBezTo>
                    <a:pt x="5075" y="2595"/>
                    <a:pt x="5260" y="2396"/>
                    <a:pt x="5116" y="2191"/>
                  </a:cubicBezTo>
                  <a:lnTo>
                    <a:pt x="4575" y="1243"/>
                  </a:lnTo>
                  <a:cubicBezTo>
                    <a:pt x="5417" y="807"/>
                    <a:pt x="6350" y="551"/>
                    <a:pt x="7298" y="521"/>
                  </a:cubicBezTo>
                  <a:lnTo>
                    <a:pt x="7298" y="1604"/>
                  </a:lnTo>
                  <a:cubicBezTo>
                    <a:pt x="7298" y="1769"/>
                    <a:pt x="7426" y="1852"/>
                    <a:pt x="7554" y="1852"/>
                  </a:cubicBezTo>
                  <a:cubicBezTo>
                    <a:pt x="7682" y="1852"/>
                    <a:pt x="7810" y="1769"/>
                    <a:pt x="7810" y="1604"/>
                  </a:cubicBezTo>
                  <a:lnTo>
                    <a:pt x="7810" y="506"/>
                  </a:lnTo>
                  <a:cubicBezTo>
                    <a:pt x="8758" y="551"/>
                    <a:pt x="9690" y="792"/>
                    <a:pt x="10533" y="1243"/>
                  </a:cubicBezTo>
                  <a:lnTo>
                    <a:pt x="9991" y="2176"/>
                  </a:lnTo>
                  <a:cubicBezTo>
                    <a:pt x="9901" y="2341"/>
                    <a:pt x="10021" y="2552"/>
                    <a:pt x="10217" y="2552"/>
                  </a:cubicBezTo>
                  <a:cubicBezTo>
                    <a:pt x="10292" y="2552"/>
                    <a:pt x="10383" y="2507"/>
                    <a:pt x="10428" y="2432"/>
                  </a:cubicBezTo>
                  <a:lnTo>
                    <a:pt x="10969" y="1484"/>
                  </a:lnTo>
                  <a:cubicBezTo>
                    <a:pt x="11782" y="1995"/>
                    <a:pt x="12459" y="2687"/>
                    <a:pt x="12970" y="3485"/>
                  </a:cubicBezTo>
                  <a:lnTo>
                    <a:pt x="12023" y="4026"/>
                  </a:lnTo>
                  <a:cubicBezTo>
                    <a:pt x="11902" y="4102"/>
                    <a:pt x="11872" y="4252"/>
                    <a:pt x="11932" y="4372"/>
                  </a:cubicBezTo>
                  <a:cubicBezTo>
                    <a:pt x="11977" y="4448"/>
                    <a:pt x="12068" y="4493"/>
                    <a:pt x="12158" y="4493"/>
                  </a:cubicBezTo>
                  <a:cubicBezTo>
                    <a:pt x="12188" y="4493"/>
                    <a:pt x="12233" y="4493"/>
                    <a:pt x="12278" y="4463"/>
                  </a:cubicBezTo>
                  <a:lnTo>
                    <a:pt x="13211" y="3921"/>
                  </a:lnTo>
                  <a:cubicBezTo>
                    <a:pt x="13662" y="4764"/>
                    <a:pt x="13918" y="5696"/>
                    <a:pt x="13948" y="6659"/>
                  </a:cubicBezTo>
                  <a:lnTo>
                    <a:pt x="12865" y="6659"/>
                  </a:lnTo>
                  <a:cubicBezTo>
                    <a:pt x="12851" y="6658"/>
                    <a:pt x="12838" y="6657"/>
                    <a:pt x="12825" y="6657"/>
                  </a:cubicBezTo>
                  <a:cubicBezTo>
                    <a:pt x="12513" y="6657"/>
                    <a:pt x="12517" y="7157"/>
                    <a:pt x="12838" y="7157"/>
                  </a:cubicBezTo>
                  <a:cubicBezTo>
                    <a:pt x="12847" y="7157"/>
                    <a:pt x="12856" y="7157"/>
                    <a:pt x="12865" y="7156"/>
                  </a:cubicBezTo>
                  <a:lnTo>
                    <a:pt x="13948" y="7156"/>
                  </a:lnTo>
                  <a:cubicBezTo>
                    <a:pt x="13918" y="8104"/>
                    <a:pt x="13662" y="9037"/>
                    <a:pt x="13211" y="9879"/>
                  </a:cubicBezTo>
                  <a:lnTo>
                    <a:pt x="12278" y="9338"/>
                  </a:lnTo>
                  <a:cubicBezTo>
                    <a:pt x="12234" y="9312"/>
                    <a:pt x="12190" y="9301"/>
                    <a:pt x="12150" y="9301"/>
                  </a:cubicBezTo>
                  <a:cubicBezTo>
                    <a:pt x="11926" y="9301"/>
                    <a:pt x="11781" y="9634"/>
                    <a:pt x="12023" y="9774"/>
                  </a:cubicBezTo>
                  <a:lnTo>
                    <a:pt x="12970" y="10316"/>
                  </a:lnTo>
                  <a:cubicBezTo>
                    <a:pt x="12459" y="11128"/>
                    <a:pt x="11782" y="11805"/>
                    <a:pt x="10969" y="12317"/>
                  </a:cubicBezTo>
                  <a:lnTo>
                    <a:pt x="10428" y="11384"/>
                  </a:lnTo>
                  <a:cubicBezTo>
                    <a:pt x="10375" y="11288"/>
                    <a:pt x="10295" y="11249"/>
                    <a:pt x="10216" y="11249"/>
                  </a:cubicBezTo>
                  <a:cubicBezTo>
                    <a:pt x="10045" y="11249"/>
                    <a:pt x="9878" y="11430"/>
                    <a:pt x="9991" y="11624"/>
                  </a:cubicBezTo>
                  <a:lnTo>
                    <a:pt x="10533" y="12572"/>
                  </a:lnTo>
                  <a:cubicBezTo>
                    <a:pt x="10202" y="12738"/>
                    <a:pt x="9871" y="12888"/>
                    <a:pt x="9510" y="12994"/>
                  </a:cubicBezTo>
                  <a:cubicBezTo>
                    <a:pt x="9225" y="13089"/>
                    <a:pt x="9319" y="13490"/>
                    <a:pt x="9584" y="13490"/>
                  </a:cubicBezTo>
                  <a:cubicBezTo>
                    <a:pt x="9612" y="13490"/>
                    <a:pt x="9643" y="13485"/>
                    <a:pt x="9675" y="13475"/>
                  </a:cubicBezTo>
                  <a:cubicBezTo>
                    <a:pt x="10142" y="13325"/>
                    <a:pt x="10578" y="13129"/>
                    <a:pt x="10999" y="12888"/>
                  </a:cubicBezTo>
                  <a:cubicBezTo>
                    <a:pt x="15603" y="10225"/>
                    <a:pt x="15603" y="3575"/>
                    <a:pt x="10999" y="927"/>
                  </a:cubicBezTo>
                  <a:cubicBezTo>
                    <a:pt x="9921" y="304"/>
                    <a:pt x="8731" y="1"/>
                    <a:pt x="7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247;p70">
              <a:extLst>
                <a:ext uri="{FF2B5EF4-FFF2-40B4-BE49-F238E27FC236}">
                  <a16:creationId xmlns:a16="http://schemas.microsoft.com/office/drawing/2014/main" id="{0D31FE89-0A5B-1ACB-3B1A-5882122C48E5}"/>
                </a:ext>
              </a:extLst>
            </p:cNvPr>
            <p:cNvSpPr/>
            <p:nvPr/>
          </p:nvSpPr>
          <p:spPr>
            <a:xfrm>
              <a:off x="6266975" y="1346700"/>
              <a:ext cx="107000" cy="123350"/>
            </a:xfrm>
            <a:custGeom>
              <a:avLst/>
              <a:gdLst/>
              <a:ahLst/>
              <a:cxnLst/>
              <a:rect l="l" t="t" r="r" b="b"/>
              <a:pathLst>
                <a:path w="4280" h="4934" extrusionOk="0">
                  <a:moveTo>
                    <a:pt x="1204" y="3521"/>
                  </a:moveTo>
                  <a:cubicBezTo>
                    <a:pt x="1460" y="3521"/>
                    <a:pt x="1655" y="3731"/>
                    <a:pt x="1655" y="3972"/>
                  </a:cubicBezTo>
                  <a:cubicBezTo>
                    <a:pt x="1655" y="4249"/>
                    <a:pt x="1432" y="4435"/>
                    <a:pt x="1199" y="4435"/>
                  </a:cubicBezTo>
                  <a:cubicBezTo>
                    <a:pt x="1090" y="4435"/>
                    <a:pt x="979" y="4394"/>
                    <a:pt x="888" y="4303"/>
                  </a:cubicBezTo>
                  <a:cubicBezTo>
                    <a:pt x="602" y="4017"/>
                    <a:pt x="798" y="3521"/>
                    <a:pt x="1204" y="3521"/>
                  </a:cubicBezTo>
                  <a:close/>
                  <a:moveTo>
                    <a:pt x="1204" y="0"/>
                  </a:moveTo>
                  <a:cubicBezTo>
                    <a:pt x="1068" y="0"/>
                    <a:pt x="948" y="120"/>
                    <a:pt x="948" y="256"/>
                  </a:cubicBezTo>
                  <a:lnTo>
                    <a:pt x="948" y="3054"/>
                  </a:lnTo>
                  <a:cubicBezTo>
                    <a:pt x="241" y="3250"/>
                    <a:pt x="0" y="4138"/>
                    <a:pt x="527" y="4649"/>
                  </a:cubicBezTo>
                  <a:cubicBezTo>
                    <a:pt x="722" y="4844"/>
                    <a:pt x="966" y="4934"/>
                    <a:pt x="1206" y="4934"/>
                  </a:cubicBezTo>
                  <a:cubicBezTo>
                    <a:pt x="1613" y="4934"/>
                    <a:pt x="2008" y="4673"/>
                    <a:pt x="2122" y="4228"/>
                  </a:cubicBezTo>
                  <a:lnTo>
                    <a:pt x="3927" y="4228"/>
                  </a:lnTo>
                  <a:cubicBezTo>
                    <a:pt x="3937" y="4229"/>
                    <a:pt x="3946" y="4229"/>
                    <a:pt x="3955" y="4229"/>
                  </a:cubicBezTo>
                  <a:cubicBezTo>
                    <a:pt x="4279" y="4229"/>
                    <a:pt x="4279" y="3730"/>
                    <a:pt x="3955" y="3730"/>
                  </a:cubicBezTo>
                  <a:cubicBezTo>
                    <a:pt x="3946" y="3730"/>
                    <a:pt x="3937" y="3731"/>
                    <a:pt x="3927" y="3731"/>
                  </a:cubicBezTo>
                  <a:lnTo>
                    <a:pt x="2122" y="3731"/>
                  </a:lnTo>
                  <a:cubicBezTo>
                    <a:pt x="2031" y="3400"/>
                    <a:pt x="1776" y="3145"/>
                    <a:pt x="1460" y="3054"/>
                  </a:cubicBezTo>
                  <a:lnTo>
                    <a:pt x="1460" y="256"/>
                  </a:lnTo>
                  <a:cubicBezTo>
                    <a:pt x="1460" y="120"/>
                    <a:pt x="1339" y="0"/>
                    <a:pt x="1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ZoneTexte 8">
            <a:extLst>
              <a:ext uri="{FF2B5EF4-FFF2-40B4-BE49-F238E27FC236}">
                <a16:creationId xmlns:a16="http://schemas.microsoft.com/office/drawing/2014/main" id="{278C4FA5-364B-00E9-B74F-6854966457DA}"/>
              </a:ext>
            </a:extLst>
          </p:cNvPr>
          <p:cNvSpPr txBox="1"/>
          <p:nvPr/>
        </p:nvSpPr>
        <p:spPr>
          <a:xfrm>
            <a:off x="6903798" y="4675770"/>
            <a:ext cx="1134836" cy="461665"/>
          </a:xfrm>
          <a:prstGeom prst="rect">
            <a:avLst/>
          </a:prstGeom>
          <a:noFill/>
        </p:spPr>
        <p:txBody>
          <a:bodyPr wrap="square">
            <a:spAutoFit/>
          </a:bodyPr>
          <a:lstStyle/>
          <a:p>
            <a:pPr algn="ctr"/>
            <a:r>
              <a:rPr lang="en" sz="2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pic>
        <p:nvPicPr>
          <p:cNvPr id="2142" name="Google Shape;2142;p40"/>
          <p:cNvPicPr preferRelativeResize="0"/>
          <p:nvPr/>
        </p:nvPicPr>
        <p:blipFill>
          <a:blip r:embed="rId3">
            <a:alphaModFix amt="64000"/>
          </a:blip>
          <a:stretch>
            <a:fillRect/>
          </a:stretch>
        </p:blipFill>
        <p:spPr>
          <a:xfrm>
            <a:off x="3294245" y="3365497"/>
            <a:ext cx="842174" cy="708408"/>
          </a:xfrm>
          <a:prstGeom prst="rect">
            <a:avLst/>
          </a:prstGeom>
          <a:noFill/>
          <a:ln>
            <a:noFill/>
          </a:ln>
        </p:spPr>
      </p:pic>
      <p:pic>
        <p:nvPicPr>
          <p:cNvPr id="2143" name="Google Shape;2143;p40"/>
          <p:cNvPicPr preferRelativeResize="0"/>
          <p:nvPr/>
        </p:nvPicPr>
        <p:blipFill>
          <a:blip r:embed="rId4">
            <a:alphaModFix amt="82000"/>
          </a:blip>
          <a:stretch>
            <a:fillRect/>
          </a:stretch>
        </p:blipFill>
        <p:spPr>
          <a:xfrm>
            <a:off x="759925" y="3365497"/>
            <a:ext cx="842174" cy="708408"/>
          </a:xfrm>
          <a:prstGeom prst="rect">
            <a:avLst/>
          </a:prstGeom>
          <a:noFill/>
          <a:ln>
            <a:noFill/>
          </a:ln>
        </p:spPr>
      </p:pic>
      <p:pic>
        <p:nvPicPr>
          <p:cNvPr id="2144" name="Google Shape;2144;p40"/>
          <p:cNvPicPr preferRelativeResize="0"/>
          <p:nvPr/>
        </p:nvPicPr>
        <p:blipFill>
          <a:blip r:embed="rId4">
            <a:alphaModFix amt="82000"/>
          </a:blip>
          <a:stretch>
            <a:fillRect/>
          </a:stretch>
        </p:blipFill>
        <p:spPr>
          <a:xfrm>
            <a:off x="5822947" y="3365497"/>
            <a:ext cx="842174" cy="708408"/>
          </a:xfrm>
          <a:prstGeom prst="rect">
            <a:avLst/>
          </a:prstGeom>
          <a:noFill/>
          <a:ln>
            <a:noFill/>
          </a:ln>
        </p:spPr>
      </p:pic>
      <p:pic>
        <p:nvPicPr>
          <p:cNvPr id="2145" name="Google Shape;2145;p40"/>
          <p:cNvPicPr preferRelativeResize="0"/>
          <p:nvPr/>
        </p:nvPicPr>
        <p:blipFill>
          <a:blip r:embed="rId3">
            <a:alphaModFix amt="64000"/>
          </a:blip>
          <a:stretch>
            <a:fillRect/>
          </a:stretch>
        </p:blipFill>
        <p:spPr>
          <a:xfrm>
            <a:off x="759925" y="1601697"/>
            <a:ext cx="842174" cy="708408"/>
          </a:xfrm>
          <a:prstGeom prst="rect">
            <a:avLst/>
          </a:prstGeom>
          <a:noFill/>
          <a:ln>
            <a:noFill/>
          </a:ln>
        </p:spPr>
      </p:pic>
      <p:pic>
        <p:nvPicPr>
          <p:cNvPr id="2146" name="Google Shape;2146;p40"/>
          <p:cNvPicPr preferRelativeResize="0"/>
          <p:nvPr/>
        </p:nvPicPr>
        <p:blipFill>
          <a:blip r:embed="rId3">
            <a:alphaModFix amt="64000"/>
          </a:blip>
          <a:stretch>
            <a:fillRect/>
          </a:stretch>
        </p:blipFill>
        <p:spPr>
          <a:xfrm>
            <a:off x="5822959" y="1601700"/>
            <a:ext cx="842174" cy="708400"/>
          </a:xfrm>
          <a:prstGeom prst="rect">
            <a:avLst/>
          </a:prstGeom>
          <a:noFill/>
          <a:ln>
            <a:noFill/>
          </a:ln>
        </p:spPr>
      </p:pic>
      <p:pic>
        <p:nvPicPr>
          <p:cNvPr id="2147" name="Google Shape;2147;p40"/>
          <p:cNvPicPr preferRelativeResize="0"/>
          <p:nvPr/>
        </p:nvPicPr>
        <p:blipFill>
          <a:blip r:embed="rId4">
            <a:alphaModFix amt="82000"/>
          </a:blip>
          <a:stretch>
            <a:fillRect/>
          </a:stretch>
        </p:blipFill>
        <p:spPr>
          <a:xfrm>
            <a:off x="3294234" y="1601697"/>
            <a:ext cx="842174" cy="708408"/>
          </a:xfrm>
          <a:prstGeom prst="rect">
            <a:avLst/>
          </a:prstGeom>
          <a:noFill/>
          <a:ln>
            <a:noFill/>
          </a:ln>
        </p:spPr>
      </p:pic>
      <p:sp>
        <p:nvSpPr>
          <p:cNvPr id="2148" name="Google Shape;2148;p40"/>
          <p:cNvSpPr txBox="1">
            <a:spLocks noGrp="1"/>
          </p:cNvSpPr>
          <p:nvPr>
            <p:ph type="title"/>
          </p:nvPr>
        </p:nvSpPr>
        <p:spPr>
          <a:xfrm>
            <a:off x="3170031" y="34174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49" name="Google Shape;2149;p40"/>
          <p:cNvSpPr txBox="1">
            <a:spLocks noGrp="1"/>
          </p:cNvSpPr>
          <p:nvPr>
            <p:ph type="title" idx="2"/>
          </p:nvPr>
        </p:nvSpPr>
        <p:spPr>
          <a:xfrm>
            <a:off x="5686543" y="34174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150" name="Google Shape;2150;p40"/>
          <p:cNvSpPr txBox="1">
            <a:spLocks noGrp="1"/>
          </p:cNvSpPr>
          <p:nvPr>
            <p:ph type="title" idx="3"/>
          </p:nvPr>
        </p:nvSpPr>
        <p:spPr>
          <a:xfrm>
            <a:off x="5697526"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1" name="Google Shape;2151;p40"/>
          <p:cNvSpPr txBox="1">
            <a:spLocks noGrp="1"/>
          </p:cNvSpPr>
          <p:nvPr>
            <p:ph type="title" idx="4"/>
          </p:nvPr>
        </p:nvSpPr>
        <p:spPr>
          <a:xfrm>
            <a:off x="637282" y="34442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52" name="Google Shape;2152;p40"/>
          <p:cNvSpPr txBox="1">
            <a:spLocks noGrp="1"/>
          </p:cNvSpPr>
          <p:nvPr>
            <p:ph type="title" idx="5"/>
          </p:nvPr>
        </p:nvSpPr>
        <p:spPr>
          <a:xfrm>
            <a:off x="637282"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3" name="Google Shape;2153;p40"/>
          <p:cNvSpPr txBox="1">
            <a:spLocks noGrp="1"/>
          </p:cNvSpPr>
          <p:nvPr>
            <p:ph type="title" idx="6"/>
          </p:nvPr>
        </p:nvSpPr>
        <p:spPr>
          <a:xfrm>
            <a:off x="3170031"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4" name="Google Shape;2154;p40"/>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err="1"/>
              <a:t>Result</a:t>
            </a:r>
            <a:endParaRPr dirty="0"/>
          </a:p>
        </p:txBody>
      </p:sp>
      <p:sp>
        <p:nvSpPr>
          <p:cNvPr id="2156" name="Google Shape;2156;p40"/>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err="1"/>
              <a:t>Conclusion</a:t>
            </a:r>
            <a:endParaRPr lang="de-DE" dirty="0"/>
          </a:p>
        </p:txBody>
      </p:sp>
      <p:sp>
        <p:nvSpPr>
          <p:cNvPr id="2158" name="Google Shape;2158;p40"/>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a:t>Solution</a:t>
            </a:r>
          </a:p>
        </p:txBody>
      </p:sp>
      <p:sp>
        <p:nvSpPr>
          <p:cNvPr id="2160" name="Google Shape;2160;p40"/>
          <p:cNvSpPr txBox="1">
            <a:spLocks noGrp="1"/>
          </p:cNvSpPr>
          <p:nvPr>
            <p:ph type="ctrTitle" idx="15"/>
          </p:nvPr>
        </p:nvSpPr>
        <p:spPr>
          <a:xfrm>
            <a:off x="1516433" y="3288894"/>
            <a:ext cx="1935461" cy="8186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err="1"/>
              <a:t>Methodology&amp;Implementation</a:t>
            </a:r>
            <a:br>
              <a:rPr lang="de-DE" dirty="0"/>
            </a:br>
            <a:endParaRPr lang="de-DE" dirty="0"/>
          </a:p>
        </p:txBody>
      </p:sp>
      <p:sp>
        <p:nvSpPr>
          <p:cNvPr id="2162" name="Google Shape;2162;p40"/>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a:t>Introduction</a:t>
            </a:r>
          </a:p>
        </p:txBody>
      </p:sp>
      <p:sp>
        <p:nvSpPr>
          <p:cNvPr id="2164" name="Google Shape;2164;p40"/>
          <p:cNvSpPr txBox="1">
            <a:spLocks noGrp="1"/>
          </p:cNvSpPr>
          <p:nvPr>
            <p:ph type="ctrTitle" idx="19"/>
          </p:nvPr>
        </p:nvSpPr>
        <p:spPr>
          <a:xfrm>
            <a:off x="4226324" y="166700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a:t>Problem Statement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6"/>
        <p:cNvGrpSpPr/>
        <p:nvPr/>
      </p:nvGrpSpPr>
      <p:grpSpPr>
        <a:xfrm>
          <a:off x="0" y="0"/>
          <a:ext cx="0" cy="0"/>
          <a:chOff x="0" y="0"/>
          <a:chExt cx="0" cy="0"/>
        </a:xfrm>
      </p:grpSpPr>
      <p:sp>
        <p:nvSpPr>
          <p:cNvPr id="3487" name="Google Shape;3487;p72"/>
          <p:cNvSpPr txBox="1">
            <a:spLocks noGrp="1"/>
          </p:cNvSpPr>
          <p:nvPr>
            <p:ph type="ctrTitle" idx="2"/>
          </p:nvPr>
        </p:nvSpPr>
        <p:spPr>
          <a:xfrm>
            <a:off x="2868501" y="370411"/>
            <a:ext cx="3602422" cy="22785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err="1"/>
              <a:t>Result</a:t>
            </a:r>
            <a:endParaRPr lang="de-DE" dirty="0"/>
          </a:p>
        </p:txBody>
      </p:sp>
      <p:pic>
        <p:nvPicPr>
          <p:cNvPr id="2" name="Google Shape;3477;p71">
            <a:extLst>
              <a:ext uri="{FF2B5EF4-FFF2-40B4-BE49-F238E27FC236}">
                <a16:creationId xmlns:a16="http://schemas.microsoft.com/office/drawing/2014/main" id="{8DE83892-AF24-5523-7B38-BD50A78B105A}"/>
              </a:ext>
            </a:extLst>
          </p:cNvPr>
          <p:cNvPicPr preferRelativeResize="0"/>
          <p:nvPr/>
        </p:nvPicPr>
        <p:blipFill>
          <a:blip r:embed="rId3">
            <a:alphaModFix/>
          </a:blip>
          <a:stretch>
            <a:fillRect/>
          </a:stretch>
        </p:blipFill>
        <p:spPr>
          <a:xfrm rot="1156742">
            <a:off x="-59806" y="3179545"/>
            <a:ext cx="2136970" cy="1744068"/>
          </a:xfrm>
          <a:prstGeom prst="rect">
            <a:avLst/>
          </a:prstGeom>
          <a:noFill/>
          <a:ln>
            <a:noFill/>
          </a:ln>
        </p:spPr>
      </p:pic>
      <p:pic>
        <p:nvPicPr>
          <p:cNvPr id="3" name="Google Shape;3470;p71">
            <a:extLst>
              <a:ext uri="{FF2B5EF4-FFF2-40B4-BE49-F238E27FC236}">
                <a16:creationId xmlns:a16="http://schemas.microsoft.com/office/drawing/2014/main" id="{653B0926-652F-75FC-63B3-EAA82032E57A}"/>
              </a:ext>
            </a:extLst>
          </p:cNvPr>
          <p:cNvPicPr preferRelativeResize="0"/>
          <p:nvPr/>
        </p:nvPicPr>
        <p:blipFill>
          <a:blip r:embed="rId4">
            <a:alphaModFix/>
          </a:blip>
          <a:stretch>
            <a:fillRect/>
          </a:stretch>
        </p:blipFill>
        <p:spPr>
          <a:xfrm rot="19602767">
            <a:off x="6185772" y="354145"/>
            <a:ext cx="2016888" cy="1672764"/>
          </a:xfrm>
          <a:prstGeom prst="rect">
            <a:avLst/>
          </a:prstGeom>
          <a:noFill/>
          <a:ln>
            <a:noFill/>
          </a:ln>
        </p:spPr>
      </p:pic>
      <p:pic>
        <p:nvPicPr>
          <p:cNvPr id="4" name="Google Shape;3472;p71">
            <a:extLst>
              <a:ext uri="{FF2B5EF4-FFF2-40B4-BE49-F238E27FC236}">
                <a16:creationId xmlns:a16="http://schemas.microsoft.com/office/drawing/2014/main" id="{A5E97B00-2478-9D02-E413-D850A89093BB}"/>
              </a:ext>
            </a:extLst>
          </p:cNvPr>
          <p:cNvPicPr preferRelativeResize="0"/>
          <p:nvPr/>
        </p:nvPicPr>
        <p:blipFill>
          <a:blip r:embed="rId5">
            <a:alphaModFix/>
          </a:blip>
          <a:stretch>
            <a:fillRect/>
          </a:stretch>
        </p:blipFill>
        <p:spPr>
          <a:xfrm rot="19602767">
            <a:off x="6702441" y="532792"/>
            <a:ext cx="578037" cy="1450877"/>
          </a:xfrm>
          <a:prstGeom prst="rect">
            <a:avLst/>
          </a:prstGeom>
          <a:noFill/>
          <a:ln>
            <a:noFill/>
          </a:ln>
        </p:spPr>
      </p:pic>
      <p:pic>
        <p:nvPicPr>
          <p:cNvPr id="12" name="Image 11" descr="Une image contenant capture d’écran, conception&#10;&#10;Description générée automatiquement">
            <a:extLst>
              <a:ext uri="{FF2B5EF4-FFF2-40B4-BE49-F238E27FC236}">
                <a16:creationId xmlns:a16="http://schemas.microsoft.com/office/drawing/2014/main" id="{AECE339A-6D78-5EF9-EE8F-5BF7692051A7}"/>
              </a:ext>
            </a:extLst>
          </p:cNvPr>
          <p:cNvPicPr>
            <a:picLocks noChangeAspect="1"/>
          </p:cNvPicPr>
          <p:nvPr/>
        </p:nvPicPr>
        <p:blipFill>
          <a:blip r:embed="rId6"/>
          <a:stretch>
            <a:fillRect/>
          </a:stretch>
        </p:blipFill>
        <p:spPr>
          <a:xfrm>
            <a:off x="1884256" y="2293047"/>
            <a:ext cx="5627740" cy="1899629"/>
          </a:xfrm>
          <a:prstGeom prst="roundRect">
            <a:avLst>
              <a:gd name="adj" fmla="val 16667"/>
            </a:avLst>
          </a:prstGeom>
          <a:ln>
            <a:noFill/>
          </a:ln>
          <a:effectLst>
            <a:outerShdw blurRad="76200" dist="38100" dir="7800000" algn="tl" rotWithShape="0">
              <a:srgbClr val="000000">
                <a:alpha val="40000"/>
              </a:srgbClr>
            </a:outerShdw>
            <a:reflection blurRad="6350" stA="50000" endA="275" endPos="40000" dist="1016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Image 14">
            <a:extLst>
              <a:ext uri="{FF2B5EF4-FFF2-40B4-BE49-F238E27FC236}">
                <a16:creationId xmlns:a16="http://schemas.microsoft.com/office/drawing/2014/main" id="{C353D6D3-1C15-5DDE-9AA9-F9B9B55F43C2}"/>
              </a:ext>
            </a:extLst>
          </p:cNvPr>
          <p:cNvPicPr>
            <a:picLocks noChangeAspect="1"/>
          </p:cNvPicPr>
          <p:nvPr/>
        </p:nvPicPr>
        <p:blipFill>
          <a:blip r:embed="rId7"/>
          <a:srcRect l="32295" t="18179" r="27739" b="23223"/>
          <a:stretch/>
        </p:blipFill>
        <p:spPr>
          <a:xfrm>
            <a:off x="2656491" y="661914"/>
            <a:ext cx="1276184" cy="12851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48"/>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Benefits and Impact</a:t>
            </a:r>
            <a:endParaRPr dirty="0"/>
          </a:p>
        </p:txBody>
      </p:sp>
      <p:pic>
        <p:nvPicPr>
          <p:cNvPr id="2288" name="Google Shape;2288;p48"/>
          <p:cNvPicPr preferRelativeResize="0"/>
          <p:nvPr/>
        </p:nvPicPr>
        <p:blipFill>
          <a:blip r:embed="rId3">
            <a:alphaModFix amt="77000"/>
          </a:blip>
          <a:stretch>
            <a:fillRect/>
          </a:stretch>
        </p:blipFill>
        <p:spPr>
          <a:xfrm flipH="1">
            <a:off x="729522" y="2030873"/>
            <a:ext cx="2539233" cy="1139653"/>
          </a:xfrm>
          <a:prstGeom prst="rect">
            <a:avLst/>
          </a:prstGeom>
          <a:noFill/>
          <a:ln>
            <a:noFill/>
          </a:ln>
        </p:spPr>
      </p:pic>
      <p:pic>
        <p:nvPicPr>
          <p:cNvPr id="2318" name="Google Shape;2318;p48"/>
          <p:cNvPicPr preferRelativeResize="0"/>
          <p:nvPr/>
        </p:nvPicPr>
        <p:blipFill>
          <a:blip r:embed="rId4">
            <a:alphaModFix amt="82000"/>
          </a:blip>
          <a:stretch>
            <a:fillRect/>
          </a:stretch>
        </p:blipFill>
        <p:spPr>
          <a:xfrm flipH="1">
            <a:off x="3352544" y="1915941"/>
            <a:ext cx="2553582" cy="1254586"/>
          </a:xfrm>
          <a:prstGeom prst="rect">
            <a:avLst/>
          </a:prstGeom>
          <a:noFill/>
          <a:ln>
            <a:noFill/>
          </a:ln>
        </p:spPr>
      </p:pic>
      <p:pic>
        <p:nvPicPr>
          <p:cNvPr id="2319" name="Google Shape;2319;p48"/>
          <p:cNvPicPr preferRelativeResize="0"/>
          <p:nvPr/>
        </p:nvPicPr>
        <p:blipFill>
          <a:blip r:embed="rId5">
            <a:alphaModFix amt="62000"/>
          </a:blip>
          <a:stretch>
            <a:fillRect/>
          </a:stretch>
        </p:blipFill>
        <p:spPr>
          <a:xfrm flipH="1">
            <a:off x="6068734" y="1997919"/>
            <a:ext cx="2752289" cy="1165847"/>
          </a:xfrm>
          <a:prstGeom prst="rect">
            <a:avLst/>
          </a:prstGeom>
          <a:noFill/>
          <a:ln>
            <a:noFill/>
          </a:ln>
        </p:spPr>
      </p:pic>
      <p:sp>
        <p:nvSpPr>
          <p:cNvPr id="2321" name="Google Shape;2321;p48"/>
          <p:cNvSpPr txBox="1">
            <a:spLocks noGrp="1"/>
          </p:cNvSpPr>
          <p:nvPr>
            <p:ph type="subTitle" idx="2"/>
          </p:nvPr>
        </p:nvSpPr>
        <p:spPr>
          <a:xfrm>
            <a:off x="544025" y="3429595"/>
            <a:ext cx="2437556" cy="8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Expected reduction in water usage by up to 30% through precise irrigation.</a:t>
            </a:r>
            <a:endParaRPr dirty="0"/>
          </a:p>
        </p:txBody>
      </p:sp>
      <p:sp>
        <p:nvSpPr>
          <p:cNvPr id="2323" name="Google Shape;2323;p48"/>
          <p:cNvSpPr txBox="1">
            <a:spLocks noGrp="1"/>
          </p:cNvSpPr>
          <p:nvPr>
            <p:ph type="subTitle" idx="4"/>
          </p:nvPr>
        </p:nvSpPr>
        <p:spPr>
          <a:xfrm>
            <a:off x="3238030" y="3429595"/>
            <a:ext cx="2437556" cy="8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Better water management leads to healthier crops and improved yields.</a:t>
            </a:r>
            <a:endParaRPr dirty="0"/>
          </a:p>
        </p:txBody>
      </p:sp>
      <p:sp>
        <p:nvSpPr>
          <p:cNvPr id="2325" name="Google Shape;2325;p48"/>
          <p:cNvSpPr txBox="1">
            <a:spLocks noGrp="1"/>
          </p:cNvSpPr>
          <p:nvPr>
            <p:ph type="subTitle" idx="6"/>
          </p:nvPr>
        </p:nvSpPr>
        <p:spPr>
          <a:xfrm>
            <a:off x="6123146" y="3295589"/>
            <a:ext cx="2286000" cy="8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Promoting eco-friendly farming methods and minimizing the ecological impact.</a:t>
            </a:r>
            <a:endParaRPr dirty="0"/>
          </a:p>
        </p:txBody>
      </p:sp>
      <p:sp>
        <p:nvSpPr>
          <p:cNvPr id="2326" name="Google Shape;2326;p48"/>
          <p:cNvSpPr txBox="1">
            <a:spLocks noGrp="1"/>
          </p:cNvSpPr>
          <p:nvPr>
            <p:ph type="title"/>
          </p:nvPr>
        </p:nvSpPr>
        <p:spPr>
          <a:xfrm>
            <a:off x="3450130" y="2341726"/>
            <a:ext cx="18618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err="1"/>
              <a:t>Increased</a:t>
            </a:r>
            <a:r>
              <a:rPr lang="de-DE" dirty="0"/>
              <a:t> </a:t>
            </a:r>
            <a:r>
              <a:rPr lang="de-DE" dirty="0" err="1"/>
              <a:t>Crop</a:t>
            </a:r>
            <a:r>
              <a:rPr lang="de-DE" dirty="0"/>
              <a:t> </a:t>
            </a:r>
            <a:r>
              <a:rPr lang="de-DE" dirty="0" err="1"/>
              <a:t>Yields</a:t>
            </a:r>
            <a:endParaRPr lang="en" dirty="0"/>
          </a:p>
        </p:txBody>
      </p:sp>
      <p:sp>
        <p:nvSpPr>
          <p:cNvPr id="2327" name="Google Shape;2327;p48"/>
          <p:cNvSpPr txBox="1">
            <a:spLocks noGrp="1"/>
          </p:cNvSpPr>
          <p:nvPr>
            <p:ph type="title" idx="7"/>
          </p:nvPr>
        </p:nvSpPr>
        <p:spPr>
          <a:xfrm>
            <a:off x="6087500" y="2341726"/>
            <a:ext cx="1992327"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err="1"/>
              <a:t>Sustainability</a:t>
            </a:r>
            <a:endParaRPr dirty="0"/>
          </a:p>
        </p:txBody>
      </p:sp>
      <p:sp>
        <p:nvSpPr>
          <p:cNvPr id="2328" name="Google Shape;2328;p48"/>
          <p:cNvSpPr txBox="1">
            <a:spLocks noGrp="1"/>
          </p:cNvSpPr>
          <p:nvPr>
            <p:ph type="title" idx="8"/>
          </p:nvPr>
        </p:nvSpPr>
        <p:spPr>
          <a:xfrm>
            <a:off x="756125" y="2456478"/>
            <a:ext cx="1750592" cy="4279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err="1"/>
              <a:t>Water</a:t>
            </a:r>
            <a:r>
              <a:rPr lang="de-DE" dirty="0"/>
              <a:t> </a:t>
            </a:r>
            <a:r>
              <a:rPr lang="de-DE" dirty="0" err="1"/>
              <a:t>Savings</a:t>
            </a:r>
            <a:endParaRPr lang="en" dirty="0"/>
          </a:p>
        </p:txBody>
      </p:sp>
      <p:pic>
        <p:nvPicPr>
          <p:cNvPr id="1026" name="Picture 2" descr="4,100+ Water Conservation Icons Stock Illustrations, Royalty ...">
            <a:extLst>
              <a:ext uri="{FF2B5EF4-FFF2-40B4-BE49-F238E27FC236}">
                <a16:creationId xmlns:a16="http://schemas.microsoft.com/office/drawing/2014/main" id="{104D2A1A-3671-E1BF-73E0-F5EAEA9CC4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965" t="17192" r="14833" b="13961"/>
          <a:stretch/>
        </p:blipFill>
        <p:spPr bwMode="auto">
          <a:xfrm>
            <a:off x="1107576" y="1209894"/>
            <a:ext cx="1047689" cy="10423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x Icon for Yield, Profit and Advantage Stock Vector ...">
            <a:extLst>
              <a:ext uri="{FF2B5EF4-FFF2-40B4-BE49-F238E27FC236}">
                <a16:creationId xmlns:a16="http://schemas.microsoft.com/office/drawing/2014/main" id="{08ED413C-7F5B-82B9-7C8C-059ED51E12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16" t="7252" r="7056" b="9119"/>
          <a:stretch/>
        </p:blipFill>
        <p:spPr bwMode="auto">
          <a:xfrm>
            <a:off x="3789188" y="1044409"/>
            <a:ext cx="1183684" cy="114271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3423;p70">
            <a:extLst>
              <a:ext uri="{FF2B5EF4-FFF2-40B4-BE49-F238E27FC236}">
                <a16:creationId xmlns:a16="http://schemas.microsoft.com/office/drawing/2014/main" id="{9E29E752-A331-15BA-5EE2-9ED800943F73}"/>
              </a:ext>
            </a:extLst>
          </p:cNvPr>
          <p:cNvGrpSpPr/>
          <p:nvPr/>
        </p:nvGrpSpPr>
        <p:grpSpPr>
          <a:xfrm>
            <a:off x="2087807" y="375611"/>
            <a:ext cx="433725" cy="390075"/>
            <a:chOff x="2220400" y="1251150"/>
            <a:chExt cx="433725" cy="390075"/>
          </a:xfrm>
        </p:grpSpPr>
        <p:sp>
          <p:nvSpPr>
            <p:cNvPr id="3" name="Google Shape;3424;p70">
              <a:extLst>
                <a:ext uri="{FF2B5EF4-FFF2-40B4-BE49-F238E27FC236}">
                  <a16:creationId xmlns:a16="http://schemas.microsoft.com/office/drawing/2014/main" id="{EF40D194-92F9-73C9-4B07-AFEB5CAD183E}"/>
                </a:ext>
              </a:extLst>
            </p:cNvPr>
            <p:cNvSpPr/>
            <p:nvPr/>
          </p:nvSpPr>
          <p:spPr>
            <a:xfrm>
              <a:off x="2220400" y="1251150"/>
              <a:ext cx="433725" cy="390075"/>
            </a:xfrm>
            <a:custGeom>
              <a:avLst/>
              <a:gdLst/>
              <a:ahLst/>
              <a:cxnLst/>
              <a:rect l="l" t="t" r="r" b="b"/>
              <a:pathLst>
                <a:path w="17349" h="15603" extrusionOk="0">
                  <a:moveTo>
                    <a:pt x="10427" y="497"/>
                  </a:moveTo>
                  <a:lnTo>
                    <a:pt x="10081" y="918"/>
                  </a:lnTo>
                  <a:cubicBezTo>
                    <a:pt x="10006" y="1008"/>
                    <a:pt x="10006" y="1144"/>
                    <a:pt x="10081" y="1234"/>
                  </a:cubicBezTo>
                  <a:lnTo>
                    <a:pt x="10427" y="1670"/>
                  </a:lnTo>
                  <a:lnTo>
                    <a:pt x="9208" y="1670"/>
                  </a:lnTo>
                  <a:lnTo>
                    <a:pt x="9208" y="497"/>
                  </a:lnTo>
                  <a:close/>
                  <a:moveTo>
                    <a:pt x="7599" y="6094"/>
                  </a:moveTo>
                  <a:lnTo>
                    <a:pt x="7599" y="11541"/>
                  </a:lnTo>
                  <a:lnTo>
                    <a:pt x="5086" y="11541"/>
                  </a:lnTo>
                  <a:lnTo>
                    <a:pt x="5086" y="6094"/>
                  </a:lnTo>
                  <a:close/>
                  <a:moveTo>
                    <a:pt x="8968" y="0"/>
                  </a:moveTo>
                  <a:cubicBezTo>
                    <a:pt x="8817" y="0"/>
                    <a:pt x="8712" y="106"/>
                    <a:pt x="8712" y="256"/>
                  </a:cubicBezTo>
                  <a:lnTo>
                    <a:pt x="8712" y="3581"/>
                  </a:lnTo>
                  <a:lnTo>
                    <a:pt x="7854" y="3581"/>
                  </a:lnTo>
                  <a:cubicBezTo>
                    <a:pt x="7704" y="3581"/>
                    <a:pt x="7599" y="3687"/>
                    <a:pt x="7599" y="3822"/>
                  </a:cubicBezTo>
                  <a:lnTo>
                    <a:pt x="7599" y="5582"/>
                  </a:lnTo>
                  <a:lnTo>
                    <a:pt x="4830" y="5582"/>
                  </a:lnTo>
                  <a:cubicBezTo>
                    <a:pt x="4695" y="5582"/>
                    <a:pt x="4574" y="5703"/>
                    <a:pt x="4574" y="5838"/>
                  </a:cubicBezTo>
                  <a:lnTo>
                    <a:pt x="4574" y="7283"/>
                  </a:lnTo>
                  <a:lnTo>
                    <a:pt x="1806" y="7283"/>
                  </a:lnTo>
                  <a:cubicBezTo>
                    <a:pt x="1671" y="7283"/>
                    <a:pt x="1565" y="7388"/>
                    <a:pt x="1565" y="7523"/>
                  </a:cubicBezTo>
                  <a:lnTo>
                    <a:pt x="1565" y="8847"/>
                  </a:lnTo>
                  <a:cubicBezTo>
                    <a:pt x="1550" y="9028"/>
                    <a:pt x="1682" y="9118"/>
                    <a:pt x="1813" y="9118"/>
                  </a:cubicBezTo>
                  <a:cubicBezTo>
                    <a:pt x="1945" y="9118"/>
                    <a:pt x="2077" y="9028"/>
                    <a:pt x="2062" y="8847"/>
                  </a:cubicBezTo>
                  <a:lnTo>
                    <a:pt x="2062" y="7779"/>
                  </a:lnTo>
                  <a:lnTo>
                    <a:pt x="4574" y="7779"/>
                  </a:lnTo>
                  <a:lnTo>
                    <a:pt x="4574" y="11541"/>
                  </a:lnTo>
                  <a:lnTo>
                    <a:pt x="2062" y="11541"/>
                  </a:lnTo>
                  <a:lnTo>
                    <a:pt x="2062" y="9946"/>
                  </a:lnTo>
                  <a:cubicBezTo>
                    <a:pt x="2077" y="9758"/>
                    <a:pt x="1945" y="9664"/>
                    <a:pt x="1813" y="9664"/>
                  </a:cubicBezTo>
                  <a:cubicBezTo>
                    <a:pt x="1682" y="9664"/>
                    <a:pt x="1550" y="9758"/>
                    <a:pt x="1565" y="9946"/>
                  </a:cubicBezTo>
                  <a:lnTo>
                    <a:pt x="1565" y="11556"/>
                  </a:lnTo>
                  <a:lnTo>
                    <a:pt x="1039" y="11556"/>
                  </a:lnTo>
                  <a:cubicBezTo>
                    <a:pt x="1020" y="11555"/>
                    <a:pt x="1003" y="11554"/>
                    <a:pt x="985" y="11554"/>
                  </a:cubicBezTo>
                  <a:cubicBezTo>
                    <a:pt x="438" y="11554"/>
                    <a:pt x="0" y="11995"/>
                    <a:pt x="0" y="12549"/>
                  </a:cubicBezTo>
                  <a:cubicBezTo>
                    <a:pt x="0" y="13117"/>
                    <a:pt x="438" y="13558"/>
                    <a:pt x="985" y="13558"/>
                  </a:cubicBezTo>
                  <a:cubicBezTo>
                    <a:pt x="1003" y="13558"/>
                    <a:pt x="1021" y="13558"/>
                    <a:pt x="1039" y="13557"/>
                  </a:cubicBezTo>
                  <a:lnTo>
                    <a:pt x="1565" y="13557"/>
                  </a:lnTo>
                  <a:lnTo>
                    <a:pt x="1565" y="14053"/>
                  </a:lnTo>
                  <a:cubicBezTo>
                    <a:pt x="1588" y="14700"/>
                    <a:pt x="2077" y="15024"/>
                    <a:pt x="2566" y="15024"/>
                  </a:cubicBezTo>
                  <a:cubicBezTo>
                    <a:pt x="3055" y="15024"/>
                    <a:pt x="3544" y="14700"/>
                    <a:pt x="3566" y="14053"/>
                  </a:cubicBezTo>
                  <a:lnTo>
                    <a:pt x="3566" y="13557"/>
                  </a:lnTo>
                  <a:lnTo>
                    <a:pt x="4093" y="13557"/>
                  </a:lnTo>
                  <a:lnTo>
                    <a:pt x="4093" y="14595"/>
                  </a:lnTo>
                  <a:cubicBezTo>
                    <a:pt x="4093" y="15152"/>
                    <a:pt x="4544" y="15603"/>
                    <a:pt x="5086" y="15603"/>
                  </a:cubicBezTo>
                  <a:cubicBezTo>
                    <a:pt x="5643" y="15603"/>
                    <a:pt x="6094" y="15152"/>
                    <a:pt x="6094" y="14595"/>
                  </a:cubicBezTo>
                  <a:lnTo>
                    <a:pt x="6094" y="13557"/>
                  </a:lnTo>
                  <a:lnTo>
                    <a:pt x="11857" y="13557"/>
                  </a:lnTo>
                  <a:cubicBezTo>
                    <a:pt x="12188" y="14414"/>
                    <a:pt x="12940" y="15046"/>
                    <a:pt x="13828" y="15257"/>
                  </a:cubicBezTo>
                  <a:cubicBezTo>
                    <a:pt x="13842" y="15259"/>
                    <a:pt x="13857" y="15260"/>
                    <a:pt x="13871" y="15260"/>
                  </a:cubicBezTo>
                  <a:cubicBezTo>
                    <a:pt x="14151" y="15260"/>
                    <a:pt x="14220" y="14846"/>
                    <a:pt x="13948" y="14760"/>
                  </a:cubicBezTo>
                  <a:cubicBezTo>
                    <a:pt x="13150" y="14580"/>
                    <a:pt x="12519" y="14008"/>
                    <a:pt x="12278" y="13241"/>
                  </a:cubicBezTo>
                  <a:lnTo>
                    <a:pt x="12263" y="13196"/>
                  </a:lnTo>
                  <a:cubicBezTo>
                    <a:pt x="12218" y="13105"/>
                    <a:pt x="12127" y="13045"/>
                    <a:pt x="12037" y="13045"/>
                  </a:cubicBezTo>
                  <a:lnTo>
                    <a:pt x="5853" y="13045"/>
                  </a:lnTo>
                  <a:cubicBezTo>
                    <a:pt x="5703" y="13045"/>
                    <a:pt x="5597" y="13165"/>
                    <a:pt x="5597" y="13301"/>
                  </a:cubicBezTo>
                  <a:lnTo>
                    <a:pt x="5597" y="14595"/>
                  </a:lnTo>
                  <a:cubicBezTo>
                    <a:pt x="5575" y="14911"/>
                    <a:pt x="5334" y="15069"/>
                    <a:pt x="5093" y="15069"/>
                  </a:cubicBezTo>
                  <a:cubicBezTo>
                    <a:pt x="4853" y="15069"/>
                    <a:pt x="4612" y="14911"/>
                    <a:pt x="4589" y="14595"/>
                  </a:cubicBezTo>
                  <a:lnTo>
                    <a:pt x="4589" y="13301"/>
                  </a:lnTo>
                  <a:cubicBezTo>
                    <a:pt x="4589" y="13165"/>
                    <a:pt x="4484" y="13060"/>
                    <a:pt x="4334" y="13060"/>
                  </a:cubicBezTo>
                  <a:lnTo>
                    <a:pt x="3326" y="13060"/>
                  </a:lnTo>
                  <a:cubicBezTo>
                    <a:pt x="3175" y="13060"/>
                    <a:pt x="3070" y="13165"/>
                    <a:pt x="3070" y="13301"/>
                  </a:cubicBezTo>
                  <a:lnTo>
                    <a:pt x="3070" y="14053"/>
                  </a:lnTo>
                  <a:cubicBezTo>
                    <a:pt x="3047" y="14369"/>
                    <a:pt x="2806" y="14527"/>
                    <a:pt x="2566" y="14527"/>
                  </a:cubicBezTo>
                  <a:cubicBezTo>
                    <a:pt x="2325" y="14527"/>
                    <a:pt x="2084" y="14369"/>
                    <a:pt x="2062" y="14053"/>
                  </a:cubicBezTo>
                  <a:lnTo>
                    <a:pt x="2062" y="13301"/>
                  </a:lnTo>
                  <a:cubicBezTo>
                    <a:pt x="2062" y="13165"/>
                    <a:pt x="1956" y="13060"/>
                    <a:pt x="1806" y="13060"/>
                  </a:cubicBezTo>
                  <a:lnTo>
                    <a:pt x="1039" y="13060"/>
                  </a:lnTo>
                  <a:cubicBezTo>
                    <a:pt x="407" y="13015"/>
                    <a:pt x="407" y="12082"/>
                    <a:pt x="1039" y="12052"/>
                  </a:cubicBezTo>
                  <a:lnTo>
                    <a:pt x="12037" y="12052"/>
                  </a:lnTo>
                  <a:cubicBezTo>
                    <a:pt x="12142" y="12052"/>
                    <a:pt x="12248" y="11977"/>
                    <a:pt x="12278" y="11872"/>
                  </a:cubicBezTo>
                  <a:cubicBezTo>
                    <a:pt x="12560" y="10904"/>
                    <a:pt x="13443" y="10248"/>
                    <a:pt x="14433" y="10248"/>
                  </a:cubicBezTo>
                  <a:cubicBezTo>
                    <a:pt x="14551" y="10248"/>
                    <a:pt x="14670" y="10257"/>
                    <a:pt x="14790" y="10277"/>
                  </a:cubicBezTo>
                  <a:cubicBezTo>
                    <a:pt x="15904" y="10442"/>
                    <a:pt x="16716" y="11420"/>
                    <a:pt x="16701" y="12549"/>
                  </a:cubicBezTo>
                  <a:cubicBezTo>
                    <a:pt x="16686" y="13602"/>
                    <a:pt x="15964" y="14520"/>
                    <a:pt x="14941" y="14760"/>
                  </a:cubicBezTo>
                  <a:cubicBezTo>
                    <a:pt x="14612" y="14815"/>
                    <a:pt x="14683" y="15270"/>
                    <a:pt x="14960" y="15270"/>
                  </a:cubicBezTo>
                  <a:cubicBezTo>
                    <a:pt x="14987" y="15270"/>
                    <a:pt x="15016" y="15266"/>
                    <a:pt x="15046" y="15257"/>
                  </a:cubicBezTo>
                  <a:cubicBezTo>
                    <a:pt x="16415" y="14941"/>
                    <a:pt x="17348" y="13647"/>
                    <a:pt x="17198" y="12248"/>
                  </a:cubicBezTo>
                  <a:cubicBezTo>
                    <a:pt x="17032" y="10848"/>
                    <a:pt x="15844" y="9780"/>
                    <a:pt x="14444" y="9780"/>
                  </a:cubicBezTo>
                  <a:lnTo>
                    <a:pt x="14429" y="9780"/>
                  </a:lnTo>
                  <a:cubicBezTo>
                    <a:pt x="13286" y="9780"/>
                    <a:pt x="12263" y="10487"/>
                    <a:pt x="11857" y="11541"/>
                  </a:cubicBezTo>
                  <a:lnTo>
                    <a:pt x="11119" y="11541"/>
                  </a:lnTo>
                  <a:lnTo>
                    <a:pt x="11119" y="6380"/>
                  </a:lnTo>
                  <a:cubicBezTo>
                    <a:pt x="11134" y="6199"/>
                    <a:pt x="10999" y="6109"/>
                    <a:pt x="10863" y="6109"/>
                  </a:cubicBezTo>
                  <a:cubicBezTo>
                    <a:pt x="10728" y="6109"/>
                    <a:pt x="10593" y="6199"/>
                    <a:pt x="10608" y="6380"/>
                  </a:cubicBezTo>
                  <a:lnTo>
                    <a:pt x="10608" y="11541"/>
                  </a:lnTo>
                  <a:lnTo>
                    <a:pt x="8095" y="11541"/>
                  </a:lnTo>
                  <a:lnTo>
                    <a:pt x="8095" y="4078"/>
                  </a:lnTo>
                  <a:lnTo>
                    <a:pt x="10608" y="4078"/>
                  </a:lnTo>
                  <a:lnTo>
                    <a:pt x="10608" y="5297"/>
                  </a:lnTo>
                  <a:cubicBezTo>
                    <a:pt x="10593" y="5477"/>
                    <a:pt x="10724" y="5567"/>
                    <a:pt x="10856" y="5567"/>
                  </a:cubicBezTo>
                  <a:cubicBezTo>
                    <a:pt x="10988" y="5567"/>
                    <a:pt x="11119" y="5477"/>
                    <a:pt x="11104" y="5297"/>
                  </a:cubicBezTo>
                  <a:lnTo>
                    <a:pt x="11104" y="3822"/>
                  </a:lnTo>
                  <a:cubicBezTo>
                    <a:pt x="11104" y="3687"/>
                    <a:pt x="10999" y="3581"/>
                    <a:pt x="10863" y="3581"/>
                  </a:cubicBezTo>
                  <a:lnTo>
                    <a:pt x="9208" y="3581"/>
                  </a:lnTo>
                  <a:lnTo>
                    <a:pt x="9208" y="2167"/>
                  </a:lnTo>
                  <a:lnTo>
                    <a:pt x="10939" y="2167"/>
                  </a:lnTo>
                  <a:cubicBezTo>
                    <a:pt x="11044" y="2167"/>
                    <a:pt x="11134" y="2107"/>
                    <a:pt x="11179" y="2017"/>
                  </a:cubicBezTo>
                  <a:cubicBezTo>
                    <a:pt x="11210" y="1926"/>
                    <a:pt x="11194" y="1821"/>
                    <a:pt x="11134" y="1746"/>
                  </a:cubicBezTo>
                  <a:lnTo>
                    <a:pt x="10608" y="1084"/>
                  </a:lnTo>
                  <a:lnTo>
                    <a:pt x="11149" y="407"/>
                  </a:lnTo>
                  <a:cubicBezTo>
                    <a:pt x="11285" y="241"/>
                    <a:pt x="11164" y="0"/>
                    <a:pt x="109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25;p70">
              <a:extLst>
                <a:ext uri="{FF2B5EF4-FFF2-40B4-BE49-F238E27FC236}">
                  <a16:creationId xmlns:a16="http://schemas.microsoft.com/office/drawing/2014/main" id="{84C7F321-E5E6-4F18-00BC-CAC72192975E}"/>
                </a:ext>
              </a:extLst>
            </p:cNvPr>
            <p:cNvSpPr/>
            <p:nvPr/>
          </p:nvSpPr>
          <p:spPr>
            <a:xfrm>
              <a:off x="2536725" y="1531850"/>
              <a:ext cx="77900" cy="66500"/>
            </a:xfrm>
            <a:custGeom>
              <a:avLst/>
              <a:gdLst/>
              <a:ahLst/>
              <a:cxnLst/>
              <a:rect l="l" t="t" r="r" b="b"/>
              <a:pathLst>
                <a:path w="3116" h="2660" extrusionOk="0">
                  <a:moveTo>
                    <a:pt x="1770" y="494"/>
                  </a:moveTo>
                  <a:cubicBezTo>
                    <a:pt x="2197" y="494"/>
                    <a:pt x="2604" y="821"/>
                    <a:pt x="2604" y="1321"/>
                  </a:cubicBezTo>
                  <a:cubicBezTo>
                    <a:pt x="2604" y="1787"/>
                    <a:pt x="2243" y="2148"/>
                    <a:pt x="1776" y="2148"/>
                  </a:cubicBezTo>
                  <a:cubicBezTo>
                    <a:pt x="1039" y="2148"/>
                    <a:pt x="678" y="1260"/>
                    <a:pt x="1190" y="734"/>
                  </a:cubicBezTo>
                  <a:cubicBezTo>
                    <a:pt x="1360" y="569"/>
                    <a:pt x="1567" y="494"/>
                    <a:pt x="1770" y="494"/>
                  </a:cubicBezTo>
                  <a:close/>
                  <a:moveTo>
                    <a:pt x="1766" y="1"/>
                  </a:moveTo>
                  <a:cubicBezTo>
                    <a:pt x="1441" y="1"/>
                    <a:pt x="1111" y="120"/>
                    <a:pt x="844" y="388"/>
                  </a:cubicBezTo>
                  <a:cubicBezTo>
                    <a:pt x="1" y="1230"/>
                    <a:pt x="603" y="2660"/>
                    <a:pt x="1776" y="2660"/>
                  </a:cubicBezTo>
                  <a:cubicBezTo>
                    <a:pt x="2514" y="2660"/>
                    <a:pt x="3100" y="2058"/>
                    <a:pt x="3115" y="1336"/>
                  </a:cubicBezTo>
                  <a:lnTo>
                    <a:pt x="3115" y="1321"/>
                  </a:lnTo>
                  <a:cubicBezTo>
                    <a:pt x="3105" y="526"/>
                    <a:pt x="2447" y="1"/>
                    <a:pt x="1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descr="Sustainable - Free nature icons">
            <a:extLst>
              <a:ext uri="{FF2B5EF4-FFF2-40B4-BE49-F238E27FC236}">
                <a16:creationId xmlns:a16="http://schemas.microsoft.com/office/drawing/2014/main" id="{C49BAE69-4EB6-22CB-4C1E-9836981CCB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9583" y="1122148"/>
            <a:ext cx="983623" cy="98362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F658F408-0F25-C6A1-9954-27DF554B845A}"/>
              </a:ext>
            </a:extLst>
          </p:cNvPr>
          <p:cNvSpPr txBox="1"/>
          <p:nvPr/>
        </p:nvSpPr>
        <p:spPr>
          <a:xfrm>
            <a:off x="7041394" y="4618773"/>
            <a:ext cx="1134836" cy="461665"/>
          </a:xfrm>
          <a:prstGeom prst="rect">
            <a:avLst/>
          </a:prstGeom>
          <a:noFill/>
        </p:spPr>
        <p:txBody>
          <a:bodyPr wrap="square">
            <a:spAutoFit/>
          </a:bodyPr>
          <a:lstStyle/>
          <a:p>
            <a:pPr algn="ctr"/>
            <a:r>
              <a:rPr lang="en" sz="2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11</a:t>
            </a:r>
          </a:p>
        </p:txBody>
      </p:sp>
    </p:spTree>
    <p:extLst>
      <p:ext uri="{BB962C8B-B14F-4D97-AF65-F5344CB8AC3E}">
        <p14:creationId xmlns:p14="http://schemas.microsoft.com/office/powerpoint/2010/main" val="1850857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40" name="Google Shape;2640;p58"/>
          <p:cNvSpPr txBox="1"/>
          <p:nvPr/>
        </p:nvSpPr>
        <p:spPr>
          <a:xfrm>
            <a:off x="3303068" y="2627450"/>
            <a:ext cx="1270200" cy="89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verpass"/>
                <a:ea typeface="Overpass"/>
                <a:cs typeface="Overpass"/>
                <a:sym typeface="Overpass"/>
              </a:rPr>
              <a:t>60%</a:t>
            </a:r>
            <a:endParaRPr sz="2800" b="1">
              <a:solidFill>
                <a:schemeClr val="lt1"/>
              </a:solidFill>
              <a:latin typeface="Overpass"/>
              <a:ea typeface="Overpass"/>
              <a:cs typeface="Overpass"/>
              <a:sym typeface="Overpass"/>
            </a:endParaRPr>
          </a:p>
        </p:txBody>
      </p:sp>
      <p:sp>
        <p:nvSpPr>
          <p:cNvPr id="2646" name="Google Shape;2646;p58"/>
          <p:cNvSpPr/>
          <p:nvPr/>
        </p:nvSpPr>
        <p:spPr>
          <a:xfrm rot="3011561">
            <a:off x="8491712" y="4268297"/>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txBox="1">
            <a:spLocks noGrp="1"/>
          </p:cNvSpPr>
          <p:nvPr>
            <p:ph type="ctrTitle"/>
          </p:nvPr>
        </p:nvSpPr>
        <p:spPr>
          <a:xfrm>
            <a:off x="735750" y="9885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4400" dirty="0" err="1"/>
              <a:t>Conclusion</a:t>
            </a:r>
            <a:endParaRPr dirty="0"/>
          </a:p>
        </p:txBody>
      </p:sp>
      <p:sp>
        <p:nvSpPr>
          <p:cNvPr id="6" name="ZoneTexte 5">
            <a:extLst>
              <a:ext uri="{FF2B5EF4-FFF2-40B4-BE49-F238E27FC236}">
                <a16:creationId xmlns:a16="http://schemas.microsoft.com/office/drawing/2014/main" id="{5282ED3F-743C-4178-549F-9DD64564A72F}"/>
              </a:ext>
            </a:extLst>
          </p:cNvPr>
          <p:cNvSpPr txBox="1"/>
          <p:nvPr/>
        </p:nvSpPr>
        <p:spPr>
          <a:xfrm>
            <a:off x="1030741" y="1841180"/>
            <a:ext cx="6927396" cy="2677656"/>
          </a:xfrm>
          <a:prstGeom prst="rect">
            <a:avLst/>
          </a:prstGeom>
          <a:noFill/>
        </p:spPr>
        <p:txBody>
          <a:bodyPr wrap="square">
            <a:spAutoFit/>
          </a:bodyPr>
          <a:lstStyle/>
          <a:p>
            <a:pPr algn="ctr"/>
            <a:r>
              <a:rPr lang="en-US" sz="2400" dirty="0"/>
              <a:t>AI helps address water scarcity in agriculture by using real-time sensor data to optimize irrigation. By analyzing soil moisture, humidity, and temperature, AI ensures efficient water use, reducing waste, improving crop yields, and promoting sustainable farming amid water shortages.</a:t>
            </a:r>
          </a:p>
        </p:txBody>
      </p:sp>
      <p:pic>
        <p:nvPicPr>
          <p:cNvPr id="8" name="Image 7">
            <a:extLst>
              <a:ext uri="{FF2B5EF4-FFF2-40B4-BE49-F238E27FC236}">
                <a16:creationId xmlns:a16="http://schemas.microsoft.com/office/drawing/2014/main" id="{3787FF18-D4FE-AF0F-7663-B9C62119FE90}"/>
              </a:ext>
            </a:extLst>
          </p:cNvPr>
          <p:cNvPicPr>
            <a:picLocks noChangeAspect="1"/>
          </p:cNvPicPr>
          <p:nvPr/>
        </p:nvPicPr>
        <p:blipFill>
          <a:blip r:embed="rId3"/>
          <a:srcRect l="30292" t="20582" r="29041" b="27246"/>
          <a:stretch/>
        </p:blipFill>
        <p:spPr>
          <a:xfrm>
            <a:off x="1690007" y="348003"/>
            <a:ext cx="1355271" cy="1218322"/>
          </a:xfrm>
          <a:prstGeom prst="rect">
            <a:avLst/>
          </a:prstGeom>
        </p:spPr>
      </p:pic>
      <p:sp>
        <p:nvSpPr>
          <p:cNvPr id="10" name="ZoneTexte 9">
            <a:extLst>
              <a:ext uri="{FF2B5EF4-FFF2-40B4-BE49-F238E27FC236}">
                <a16:creationId xmlns:a16="http://schemas.microsoft.com/office/drawing/2014/main" id="{26C51CFD-A349-6124-7DF7-49775E71CEDD}"/>
              </a:ext>
            </a:extLst>
          </p:cNvPr>
          <p:cNvSpPr txBox="1"/>
          <p:nvPr/>
        </p:nvSpPr>
        <p:spPr>
          <a:xfrm>
            <a:off x="7041394" y="4618773"/>
            <a:ext cx="1134836" cy="461665"/>
          </a:xfrm>
          <a:prstGeom prst="rect">
            <a:avLst/>
          </a:prstGeom>
          <a:noFill/>
        </p:spPr>
        <p:txBody>
          <a:bodyPr wrap="square">
            <a:spAutoFit/>
          </a:bodyPr>
          <a:lstStyle/>
          <a:p>
            <a:pPr algn="ctr"/>
            <a:r>
              <a:rPr lang="en" sz="2400" dirty="0">
                <a:solidFill>
                  <a:schemeClr val="bg2"/>
                </a:solidFill>
                <a:latin typeface="ADLaM Display" panose="02010000000000000000" pitchFamily="2" charset="0"/>
                <a:ea typeface="ADLaM Display" panose="02010000000000000000" pitchFamily="2" charset="0"/>
                <a:cs typeface="ADLaM Display" panose="02010000000000000000" pitchFamily="2" charset="0"/>
              </a:rPr>
              <a:t>12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671449" y="1875051"/>
            <a:ext cx="4491757" cy="15224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Introduction</a:t>
            </a:r>
            <a:endParaRPr sz="6000" dirty="0"/>
          </a:p>
        </p:txBody>
      </p:sp>
      <p:pic>
        <p:nvPicPr>
          <p:cNvPr id="4" name="Google Shape;1085;p78">
            <a:extLst>
              <a:ext uri="{FF2B5EF4-FFF2-40B4-BE49-F238E27FC236}">
                <a16:creationId xmlns:a16="http://schemas.microsoft.com/office/drawing/2014/main" id="{29ACBDFD-7BC6-F9C7-B424-B3C6AA46FE32}"/>
              </a:ext>
            </a:extLst>
          </p:cNvPr>
          <p:cNvPicPr preferRelativeResize="0"/>
          <p:nvPr/>
        </p:nvPicPr>
        <p:blipFill>
          <a:blip r:embed="rId3"/>
          <a:srcRect l="8354" r="8354"/>
          <a:stretch/>
        </p:blipFill>
        <p:spPr>
          <a:xfrm>
            <a:off x="5226268" y="591206"/>
            <a:ext cx="3809937" cy="3786513"/>
          </a:xfrm>
          <a:prstGeom prst="ellipse">
            <a:avLst/>
          </a:prstGeom>
          <a:noFill/>
          <a:ln w="19050">
            <a:noFill/>
          </a:ln>
          <a:effectLst>
            <a:outerShdw blurRad="63500" sx="102000" sy="102000" algn="ctr" rotWithShape="0">
              <a:prstClr val="black">
                <a:alpha val="40000"/>
              </a:prstClr>
            </a:outerShdw>
          </a:effectLst>
        </p:spPr>
      </p:pic>
      <p:pic>
        <p:nvPicPr>
          <p:cNvPr id="5" name="Image 4">
            <a:extLst>
              <a:ext uri="{FF2B5EF4-FFF2-40B4-BE49-F238E27FC236}">
                <a16:creationId xmlns:a16="http://schemas.microsoft.com/office/drawing/2014/main" id="{854CCC62-EF21-FB14-5AB3-4962B9100FF1}"/>
              </a:ext>
            </a:extLst>
          </p:cNvPr>
          <p:cNvPicPr>
            <a:picLocks noChangeAspect="1"/>
          </p:cNvPicPr>
          <p:nvPr/>
        </p:nvPicPr>
        <p:blipFill>
          <a:blip r:embed="rId4"/>
          <a:stretch>
            <a:fillRect/>
          </a:stretch>
        </p:blipFill>
        <p:spPr>
          <a:xfrm>
            <a:off x="275528" y="591206"/>
            <a:ext cx="2938527" cy="21398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736646" y="1391130"/>
            <a:ext cx="7704000" cy="299799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solidFill>
                  <a:schemeClr val="bg2"/>
                </a:solidFill>
              </a:rPr>
              <a:t> </a:t>
            </a:r>
            <a:r>
              <a:rPr lang="en-US" sz="2000" dirty="0">
                <a:solidFill>
                  <a:schemeClr val="bg2"/>
                </a:solidFill>
              </a:rPr>
              <a:t>The scarcity of water, exacerbated by increasing demand and the impacts of climate change, has pushed those in charge of water management in Tunisia to reconsider their intervention strategies. Despite having significant assets in water management that have enabled the country to navigate challenging situations and numerous constraints like climate issues, there are still pressing challenges</a:t>
            </a:r>
            <a:r>
              <a:rPr lang="en-US" sz="1400" dirty="0">
                <a:solidFill>
                  <a:schemeClr val="bg2"/>
                </a:solidFill>
              </a:rPr>
              <a:t>.</a:t>
            </a:r>
          </a:p>
          <a:p>
            <a:pPr marL="0" lvl="0" indent="0" algn="l" rtl="0">
              <a:spcBef>
                <a:spcPts val="0"/>
              </a:spcBef>
              <a:spcAft>
                <a:spcPts val="1600"/>
              </a:spcAft>
              <a:buNone/>
            </a:pPr>
            <a:r>
              <a:rPr lang="en-US" sz="1400" dirty="0">
                <a:solidFill>
                  <a:schemeClr val="bg2"/>
                </a:solidFill>
              </a:rPr>
              <a:t> </a:t>
            </a:r>
            <a:endParaRPr sz="1400" dirty="0">
              <a:solidFill>
                <a:schemeClr val="bg2"/>
              </a:solidFill>
            </a:endParaRPr>
          </a:p>
        </p:txBody>
      </p:sp>
      <p:sp>
        <p:nvSpPr>
          <p:cNvPr id="2136" name="Google Shape;2136;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pic>
        <p:nvPicPr>
          <p:cNvPr id="5" name="Image 4">
            <a:extLst>
              <a:ext uri="{FF2B5EF4-FFF2-40B4-BE49-F238E27FC236}">
                <a16:creationId xmlns:a16="http://schemas.microsoft.com/office/drawing/2014/main" id="{065ECE72-35F8-A5C5-E613-DCAF58687E47}"/>
              </a:ext>
            </a:extLst>
          </p:cNvPr>
          <p:cNvPicPr>
            <a:picLocks noChangeAspect="1"/>
          </p:cNvPicPr>
          <p:nvPr/>
        </p:nvPicPr>
        <p:blipFill>
          <a:blip r:embed="rId3"/>
          <a:stretch>
            <a:fillRect/>
          </a:stretch>
        </p:blipFill>
        <p:spPr>
          <a:xfrm>
            <a:off x="2923562" y="373025"/>
            <a:ext cx="341406" cy="426757"/>
          </a:xfrm>
          <a:prstGeom prst="rect">
            <a:avLst/>
          </a:prstGeom>
        </p:spPr>
      </p:pic>
      <p:pic>
        <p:nvPicPr>
          <p:cNvPr id="7" name="Image 6">
            <a:extLst>
              <a:ext uri="{FF2B5EF4-FFF2-40B4-BE49-F238E27FC236}">
                <a16:creationId xmlns:a16="http://schemas.microsoft.com/office/drawing/2014/main" id="{555CBD3C-3CA5-2DE7-D280-8ACCAF09EBBD}"/>
              </a:ext>
            </a:extLst>
          </p:cNvPr>
          <p:cNvPicPr>
            <a:picLocks noChangeAspect="1"/>
          </p:cNvPicPr>
          <p:nvPr/>
        </p:nvPicPr>
        <p:blipFill>
          <a:blip r:embed="rId4"/>
          <a:stretch>
            <a:fillRect/>
          </a:stretch>
        </p:blipFill>
        <p:spPr>
          <a:xfrm>
            <a:off x="7170339" y="4515454"/>
            <a:ext cx="1859441" cy="6279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9" name="Google Shape;2179;p42"/>
          <p:cNvSpPr txBox="1">
            <a:spLocks noGrp="1"/>
          </p:cNvSpPr>
          <p:nvPr>
            <p:ph type="ctrTitle"/>
          </p:nvPr>
        </p:nvSpPr>
        <p:spPr>
          <a:xfrm flipH="1">
            <a:off x="4137660" y="2398839"/>
            <a:ext cx="4294740"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sz="3600" dirty="0"/>
              <a:t>Problem Statement</a:t>
            </a:r>
          </a:p>
        </p:txBody>
      </p:sp>
      <p:pic>
        <p:nvPicPr>
          <p:cNvPr id="2180" name="Google Shape;2180;p42"/>
          <p:cNvPicPr preferRelativeResize="0"/>
          <p:nvPr/>
        </p:nvPicPr>
        <p:blipFill>
          <a:blip r:embed="rId3"/>
          <a:srcRect l="20993" r="5503"/>
          <a:stretch/>
        </p:blipFill>
        <p:spPr>
          <a:xfrm>
            <a:off x="304801" y="367089"/>
            <a:ext cx="3832859" cy="4063500"/>
          </a:xfrm>
          <a:prstGeom prst="ellipse">
            <a:avLst/>
          </a:prstGeom>
          <a:noFill/>
          <a:ln>
            <a:noFill/>
          </a:ln>
        </p:spPr>
      </p:pic>
      <p:sp>
        <p:nvSpPr>
          <p:cNvPr id="4" name="Google Shape;2186;p43">
            <a:extLst>
              <a:ext uri="{FF2B5EF4-FFF2-40B4-BE49-F238E27FC236}">
                <a16:creationId xmlns:a16="http://schemas.microsoft.com/office/drawing/2014/main" id="{1E806C95-3E88-24D0-32C8-9AA719B16EF8}"/>
              </a:ext>
            </a:extLst>
          </p:cNvPr>
          <p:cNvSpPr txBox="1">
            <a:spLocks/>
          </p:cNvSpPr>
          <p:nvPr/>
        </p:nvSpPr>
        <p:spPr>
          <a:xfrm>
            <a:off x="3870960" y="874986"/>
            <a:ext cx="2608668" cy="18339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dirty="0">
                <a:solidFill>
                  <a:schemeClr val="accent3"/>
                </a:solidFill>
                <a:latin typeface="Arial Black" panose="020B0A04020102020204" pitchFamily="34" charset="0"/>
              </a:rPr>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7" name="Google Shape;2247;p46"/>
          <p:cNvSpPr txBox="1">
            <a:spLocks noGrp="1"/>
          </p:cNvSpPr>
          <p:nvPr>
            <p:ph type="subTitle" idx="1"/>
          </p:nvPr>
        </p:nvSpPr>
        <p:spPr>
          <a:xfrm>
            <a:off x="736646" y="1083783"/>
            <a:ext cx="7437120" cy="3250253"/>
          </a:xfrm>
          <a:prstGeom prst="rect">
            <a:avLst/>
          </a:prstGeom>
        </p:spPr>
        <p:txBody>
          <a:bodyPr spcFirstLastPara="1" wrap="square" lIns="91425" tIns="91425" rIns="91425" bIns="91425" anchor="ctr" anchorCtr="0">
            <a:noAutofit/>
          </a:bodyPr>
          <a:lstStyle/>
          <a:p>
            <a:pPr marL="0" marR="0" indent="0" algn="l" rtl="0">
              <a:spcBef>
                <a:spcPts val="0"/>
              </a:spcBef>
              <a:spcAft>
                <a:spcPts val="1600"/>
              </a:spcAft>
            </a:pPr>
            <a:r>
              <a:rPr lang="en-US" sz="1800" dirty="0">
                <a:solidFill>
                  <a:srgbClr val="073763"/>
                </a:solidFill>
                <a:latin typeface="Open Sans" panose="020B0606030504020204" pitchFamily="34" charset="0"/>
                <a:ea typeface="Open Sans" panose="020B0606030504020204" pitchFamily="34" charset="0"/>
                <a:cs typeface="Open Sans" panose="020B0606030504020204" pitchFamily="34" charset="0"/>
              </a:rPr>
              <a:t>T</a:t>
            </a:r>
            <a:r>
              <a:rPr lang="en-US" sz="1800" b="0" i="0" dirty="0">
                <a:solidFill>
                  <a:srgbClr val="073763"/>
                </a:solidFill>
                <a:effectLst/>
                <a:latin typeface="Open Sans" panose="020B0606030504020204" pitchFamily="34" charset="0"/>
                <a:ea typeface="Open Sans" panose="020B0606030504020204" pitchFamily="34" charset="0"/>
                <a:cs typeface="Open Sans" panose="020B0606030504020204" pitchFamily="34" charset="0"/>
              </a:rPr>
              <a:t>he situation of the water field is characterized by the fact that the rationalization and regulation devices do not work at the optimum. This results in losses of efficiency at all levels, which are very difficult to reconcile with a water context marked by both scarcity and irregularity, which will become much worse with today's reality and the prospect of climate change. </a:t>
            </a:r>
            <a:endParaRPr lang="de-DE" dirty="0">
              <a:effectLst/>
            </a:endParaRPr>
          </a:p>
          <a:p>
            <a:pPr marL="0" marR="0" indent="0" algn="l" rtl="0">
              <a:spcBef>
                <a:spcPts val="0"/>
              </a:spcBef>
              <a:spcAft>
                <a:spcPts val="1600"/>
              </a:spcAft>
            </a:pPr>
            <a:r>
              <a:rPr lang="en-US" sz="1800" b="0" i="0" dirty="0">
                <a:solidFill>
                  <a:srgbClr val="073763"/>
                </a:solidFill>
                <a:effectLst/>
                <a:latin typeface="Open Sans" panose="020B0606030504020204" pitchFamily="34" charset="0"/>
                <a:ea typeface="Open Sans" panose="020B0606030504020204" pitchFamily="34" charset="0"/>
                <a:cs typeface="Open Sans" panose="020B0606030504020204" pitchFamily="34" charset="0"/>
              </a:rPr>
              <a:t>Also, if there is no qualitative change in the way of thinking and conducting public water policy, serious consequences will affect the viability of the entire system, with ecological, social and economic effects. </a:t>
            </a:r>
            <a:endParaRPr lang="de-DE" dirty="0">
              <a:effectLst/>
            </a:endParaRPr>
          </a:p>
        </p:txBody>
      </p:sp>
      <p:sp>
        <p:nvSpPr>
          <p:cNvPr id="4" name="Google Shape;2136;p39">
            <a:extLst>
              <a:ext uri="{FF2B5EF4-FFF2-40B4-BE49-F238E27FC236}">
                <a16:creationId xmlns:a16="http://schemas.microsoft.com/office/drawing/2014/main" id="{50B2D48C-A1CB-9D47-1BEC-C65AD4F85B6E}"/>
              </a:ext>
            </a:extLst>
          </p:cNvPr>
          <p:cNvSpPr txBox="1">
            <a:spLocks/>
          </p:cNvSpPr>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1800"/>
              <a:buFont typeface="Overpass Black"/>
              <a:buNone/>
              <a:defRPr sz="1800" b="0" i="0" u="none" strike="noStrike" cap="none">
                <a:solidFill>
                  <a:schemeClr val="dk2"/>
                </a:solidFill>
                <a:latin typeface="Overpass Black"/>
                <a:ea typeface="Overpass Black"/>
                <a:cs typeface="Overpass Black"/>
                <a:sym typeface="Overpass Black"/>
              </a:defRPr>
            </a:lvl9pPr>
          </a:lstStyle>
          <a:p>
            <a:r>
              <a:rPr lang="de-DE" sz="3200" dirty="0"/>
              <a:t>Problem Statement</a:t>
            </a:r>
            <a:endParaRPr lang="de-DE" sz="3000" dirty="0"/>
          </a:p>
        </p:txBody>
      </p:sp>
      <p:grpSp>
        <p:nvGrpSpPr>
          <p:cNvPr id="5" name="Google Shape;11826;p84">
            <a:extLst>
              <a:ext uri="{FF2B5EF4-FFF2-40B4-BE49-F238E27FC236}">
                <a16:creationId xmlns:a16="http://schemas.microsoft.com/office/drawing/2014/main" id="{53429FC1-51F1-2BF6-332E-5886A52BCE19}"/>
              </a:ext>
            </a:extLst>
          </p:cNvPr>
          <p:cNvGrpSpPr/>
          <p:nvPr/>
        </p:nvGrpSpPr>
        <p:grpSpPr>
          <a:xfrm>
            <a:off x="2080260" y="373025"/>
            <a:ext cx="452665" cy="370549"/>
            <a:chOff x="2497275" y="2744159"/>
            <a:chExt cx="370930" cy="370549"/>
          </a:xfrm>
        </p:grpSpPr>
        <p:sp>
          <p:nvSpPr>
            <p:cNvPr id="6" name="Google Shape;11827;p84">
              <a:extLst>
                <a:ext uri="{FF2B5EF4-FFF2-40B4-BE49-F238E27FC236}">
                  <a16:creationId xmlns:a16="http://schemas.microsoft.com/office/drawing/2014/main" id="{A9244574-F2BA-86A8-F9C6-60A4D563D9A2}"/>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28;p84">
              <a:extLst>
                <a:ext uri="{FF2B5EF4-FFF2-40B4-BE49-F238E27FC236}">
                  <a16:creationId xmlns:a16="http://schemas.microsoft.com/office/drawing/2014/main" id="{59ADA923-3BA1-729B-CFEC-22EC0C3CF5E3}"/>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829;p84">
              <a:extLst>
                <a:ext uri="{FF2B5EF4-FFF2-40B4-BE49-F238E27FC236}">
                  <a16:creationId xmlns:a16="http://schemas.microsoft.com/office/drawing/2014/main" id="{4905D046-F544-B14E-9DDA-57B6A51E456A}"/>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830;p84">
              <a:extLst>
                <a:ext uri="{FF2B5EF4-FFF2-40B4-BE49-F238E27FC236}">
                  <a16:creationId xmlns:a16="http://schemas.microsoft.com/office/drawing/2014/main" id="{40506AE3-83BF-2E23-D60C-AB410C1173AC}"/>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831;p84">
              <a:extLst>
                <a:ext uri="{FF2B5EF4-FFF2-40B4-BE49-F238E27FC236}">
                  <a16:creationId xmlns:a16="http://schemas.microsoft.com/office/drawing/2014/main" id="{BC8B7C96-EAA0-2657-B5F5-851EB87E3BA1}"/>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32;p84">
              <a:extLst>
                <a:ext uri="{FF2B5EF4-FFF2-40B4-BE49-F238E27FC236}">
                  <a16:creationId xmlns:a16="http://schemas.microsoft.com/office/drawing/2014/main" id="{DCF900D7-764B-D685-02DC-4C41195E161A}"/>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Image 12">
            <a:extLst>
              <a:ext uri="{FF2B5EF4-FFF2-40B4-BE49-F238E27FC236}">
                <a16:creationId xmlns:a16="http://schemas.microsoft.com/office/drawing/2014/main" id="{46350489-9BE5-682F-27D3-71529A863722}"/>
              </a:ext>
            </a:extLst>
          </p:cNvPr>
          <p:cNvPicPr>
            <a:picLocks noChangeAspect="1"/>
          </p:cNvPicPr>
          <p:nvPr/>
        </p:nvPicPr>
        <p:blipFill>
          <a:blip r:embed="rId3"/>
          <a:stretch>
            <a:fillRect/>
          </a:stretch>
        </p:blipFill>
        <p:spPr>
          <a:xfrm>
            <a:off x="7284559" y="4456504"/>
            <a:ext cx="1859441" cy="6279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87" name="Google Shape;2187;p43"/>
          <p:cNvSpPr txBox="1">
            <a:spLocks noGrp="1"/>
          </p:cNvSpPr>
          <p:nvPr>
            <p:ph type="ctrTitle"/>
          </p:nvPr>
        </p:nvSpPr>
        <p:spPr>
          <a:xfrm>
            <a:off x="2562180" y="3135860"/>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sz="4800" dirty="0"/>
              <a:t>Solution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Solution</a:t>
            </a:r>
          </a:p>
        </p:txBody>
      </p:sp>
      <p:sp>
        <p:nvSpPr>
          <p:cNvPr id="2217" name="Google Shape;2217;p45"/>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IOT </a:t>
            </a:r>
            <a:r>
              <a:rPr lang="de-DE" dirty="0" err="1"/>
              <a:t>Based</a:t>
            </a:r>
            <a:r>
              <a:rPr lang="de-DE" dirty="0"/>
              <a:t> Smart </a:t>
            </a:r>
            <a:r>
              <a:rPr lang="de-DE" dirty="0" err="1"/>
              <a:t>Agriculture</a:t>
            </a:r>
            <a:endParaRPr lang="de-DE" dirty="0"/>
          </a:p>
        </p:txBody>
      </p:sp>
      <p:sp>
        <p:nvSpPr>
          <p:cNvPr id="2219" name="Google Shape;2219;p45"/>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AI and Machine Learning Models</a:t>
            </a:r>
            <a:endParaRPr lang="de-DE" dirty="0"/>
          </a:p>
        </p:txBody>
      </p:sp>
      <p:sp>
        <p:nvSpPr>
          <p:cNvPr id="2221" name="Google Shape;2221;p45"/>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a:t>Mobile Access</a:t>
            </a:r>
          </a:p>
        </p:txBody>
      </p:sp>
      <p:pic>
        <p:nvPicPr>
          <p:cNvPr id="2223" name="Google Shape;2223;p45"/>
          <p:cNvPicPr preferRelativeResize="0"/>
          <p:nvPr/>
        </p:nvPicPr>
        <p:blipFill>
          <a:blip r:embed="rId3">
            <a:alphaModFix amt="47000"/>
          </a:blip>
          <a:stretch>
            <a:fillRect/>
          </a:stretch>
        </p:blipFill>
        <p:spPr>
          <a:xfrm>
            <a:off x="1203100" y="1396572"/>
            <a:ext cx="1370198" cy="1131135"/>
          </a:xfrm>
          <a:prstGeom prst="rect">
            <a:avLst/>
          </a:prstGeom>
          <a:noFill/>
          <a:ln>
            <a:noFill/>
          </a:ln>
        </p:spPr>
      </p:pic>
      <p:pic>
        <p:nvPicPr>
          <p:cNvPr id="2224" name="Google Shape;2224;p45"/>
          <p:cNvPicPr preferRelativeResize="0"/>
          <p:nvPr/>
        </p:nvPicPr>
        <p:blipFill>
          <a:blip r:embed="rId3">
            <a:alphaModFix amt="47000"/>
          </a:blip>
          <a:stretch>
            <a:fillRect/>
          </a:stretch>
        </p:blipFill>
        <p:spPr>
          <a:xfrm>
            <a:off x="3886900" y="1396572"/>
            <a:ext cx="1370198" cy="1131135"/>
          </a:xfrm>
          <a:prstGeom prst="rect">
            <a:avLst/>
          </a:prstGeom>
          <a:noFill/>
          <a:ln>
            <a:noFill/>
          </a:ln>
        </p:spPr>
      </p:pic>
      <p:pic>
        <p:nvPicPr>
          <p:cNvPr id="2225" name="Google Shape;2225;p45"/>
          <p:cNvPicPr preferRelativeResize="0"/>
          <p:nvPr/>
        </p:nvPicPr>
        <p:blipFill>
          <a:blip r:embed="rId3">
            <a:alphaModFix amt="47000"/>
          </a:blip>
          <a:stretch>
            <a:fillRect/>
          </a:stretch>
        </p:blipFill>
        <p:spPr>
          <a:xfrm>
            <a:off x="6570700" y="1396572"/>
            <a:ext cx="1383175" cy="1255188"/>
          </a:xfrm>
          <a:prstGeom prst="rect">
            <a:avLst/>
          </a:prstGeom>
          <a:noFill/>
          <a:ln>
            <a:noFill/>
          </a:ln>
        </p:spPr>
      </p:pic>
      <p:sp>
        <p:nvSpPr>
          <p:cNvPr id="2" name="Google Shape;11784;p84">
            <a:extLst>
              <a:ext uri="{FF2B5EF4-FFF2-40B4-BE49-F238E27FC236}">
                <a16:creationId xmlns:a16="http://schemas.microsoft.com/office/drawing/2014/main" id="{EA73FAD4-89A9-247F-C790-9385755E2E2D}"/>
              </a:ext>
            </a:extLst>
          </p:cNvPr>
          <p:cNvSpPr/>
          <p:nvPr/>
        </p:nvSpPr>
        <p:spPr>
          <a:xfrm>
            <a:off x="3224956" y="428909"/>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4378A545-AA0A-51BC-8466-2F00226FFCAE}"/>
              </a:ext>
            </a:extLst>
          </p:cNvPr>
          <p:cNvPicPr>
            <a:picLocks noChangeAspect="1"/>
          </p:cNvPicPr>
          <p:nvPr/>
        </p:nvPicPr>
        <p:blipFill>
          <a:blip r:embed="rId4"/>
          <a:stretch>
            <a:fillRect/>
          </a:stretch>
        </p:blipFill>
        <p:spPr>
          <a:xfrm>
            <a:off x="7318281" y="4486151"/>
            <a:ext cx="1859441" cy="627942"/>
          </a:xfrm>
          <a:prstGeom prst="rect">
            <a:avLst/>
          </a:prstGeom>
        </p:spPr>
      </p:pic>
      <p:pic>
        <p:nvPicPr>
          <p:cNvPr id="9" name="Image 8" descr="Une image contenant Graphique, Police, capture d’écran, conception&#10;&#10;Description générée automatiquement">
            <a:extLst>
              <a:ext uri="{FF2B5EF4-FFF2-40B4-BE49-F238E27FC236}">
                <a16:creationId xmlns:a16="http://schemas.microsoft.com/office/drawing/2014/main" id="{06C701AA-6188-76FD-2DC6-1A24B12E4E0A}"/>
              </a:ext>
            </a:extLst>
          </p:cNvPr>
          <p:cNvPicPr>
            <a:picLocks noChangeAspect="1"/>
          </p:cNvPicPr>
          <p:nvPr/>
        </p:nvPicPr>
        <p:blipFill>
          <a:blip r:embed="rId5"/>
          <a:stretch>
            <a:fillRect/>
          </a:stretch>
        </p:blipFill>
        <p:spPr>
          <a:xfrm>
            <a:off x="1487701" y="1635922"/>
            <a:ext cx="698061" cy="698061"/>
          </a:xfrm>
          <a:prstGeom prst="rect">
            <a:avLst/>
          </a:prstGeom>
        </p:spPr>
      </p:pic>
      <p:pic>
        <p:nvPicPr>
          <p:cNvPr id="13" name="Image 12" descr="Une image contenant Graphique&#10;&#10;Description générée automatiquement">
            <a:extLst>
              <a:ext uri="{FF2B5EF4-FFF2-40B4-BE49-F238E27FC236}">
                <a16:creationId xmlns:a16="http://schemas.microsoft.com/office/drawing/2014/main" id="{AD3B0460-B2F0-49AA-545F-F9B4FCDF3902}"/>
              </a:ext>
            </a:extLst>
          </p:cNvPr>
          <p:cNvPicPr>
            <a:picLocks noChangeAspect="1"/>
          </p:cNvPicPr>
          <p:nvPr/>
        </p:nvPicPr>
        <p:blipFill>
          <a:blip r:embed="rId6"/>
          <a:stretch>
            <a:fillRect/>
          </a:stretch>
        </p:blipFill>
        <p:spPr>
          <a:xfrm>
            <a:off x="4092010" y="1578586"/>
            <a:ext cx="755397" cy="755397"/>
          </a:xfrm>
          <a:prstGeom prst="rect">
            <a:avLst/>
          </a:prstGeom>
        </p:spPr>
      </p:pic>
      <p:pic>
        <p:nvPicPr>
          <p:cNvPr id="19" name="Image 18" descr="Une image contenant capture d’écran, cercle&#10;&#10;Description générée automatiquement">
            <a:extLst>
              <a:ext uri="{FF2B5EF4-FFF2-40B4-BE49-F238E27FC236}">
                <a16:creationId xmlns:a16="http://schemas.microsoft.com/office/drawing/2014/main" id="{97E1955D-CF40-283B-85B2-EEA4BCFFBC1D}"/>
              </a:ext>
            </a:extLst>
          </p:cNvPr>
          <p:cNvPicPr>
            <a:picLocks noChangeAspect="1"/>
          </p:cNvPicPr>
          <p:nvPr/>
        </p:nvPicPr>
        <p:blipFill>
          <a:blip r:embed="rId7"/>
          <a:srcRect b="9700"/>
          <a:stretch/>
        </p:blipFill>
        <p:spPr>
          <a:xfrm>
            <a:off x="6682740" y="1511347"/>
            <a:ext cx="1141417" cy="89383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5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DE" dirty="0" err="1"/>
              <a:t>Related</a:t>
            </a:r>
            <a:r>
              <a:rPr lang="de-DE" dirty="0"/>
              <a:t> Work</a:t>
            </a:r>
            <a:endParaRPr dirty="0"/>
          </a:p>
        </p:txBody>
      </p:sp>
      <p:pic>
        <p:nvPicPr>
          <p:cNvPr id="2578" name="Google Shape;2578;p55"/>
          <p:cNvPicPr preferRelativeResize="0"/>
          <p:nvPr/>
        </p:nvPicPr>
        <p:blipFill>
          <a:blip r:embed="rId3">
            <a:alphaModFix amt="52000"/>
          </a:blip>
          <a:stretch>
            <a:fillRect/>
          </a:stretch>
        </p:blipFill>
        <p:spPr>
          <a:xfrm rot="-1128982" flipH="1">
            <a:off x="715360" y="2265761"/>
            <a:ext cx="1489251" cy="974413"/>
          </a:xfrm>
          <a:prstGeom prst="rect">
            <a:avLst/>
          </a:prstGeom>
          <a:noFill/>
          <a:ln>
            <a:noFill/>
          </a:ln>
        </p:spPr>
      </p:pic>
      <p:pic>
        <p:nvPicPr>
          <p:cNvPr id="2579" name="Google Shape;2579;p55"/>
          <p:cNvPicPr preferRelativeResize="0"/>
          <p:nvPr/>
        </p:nvPicPr>
        <p:blipFill>
          <a:blip r:embed="rId3">
            <a:alphaModFix amt="52000"/>
          </a:blip>
          <a:stretch>
            <a:fillRect/>
          </a:stretch>
        </p:blipFill>
        <p:spPr>
          <a:xfrm rot="-1128982" flipH="1">
            <a:off x="7124700" y="3406470"/>
            <a:ext cx="1120485" cy="574878"/>
          </a:xfrm>
          <a:prstGeom prst="rect">
            <a:avLst/>
          </a:prstGeom>
          <a:noFill/>
          <a:ln>
            <a:noFill/>
          </a:ln>
        </p:spPr>
      </p:pic>
      <p:pic>
        <p:nvPicPr>
          <p:cNvPr id="2580" name="Google Shape;2580;p55"/>
          <p:cNvPicPr preferRelativeResize="0"/>
          <p:nvPr/>
        </p:nvPicPr>
        <p:blipFill>
          <a:blip r:embed="rId3">
            <a:alphaModFix amt="52000"/>
          </a:blip>
          <a:stretch>
            <a:fillRect/>
          </a:stretch>
        </p:blipFill>
        <p:spPr>
          <a:xfrm rot="-1128982" flipH="1">
            <a:off x="7124700" y="1797756"/>
            <a:ext cx="1120485" cy="574878"/>
          </a:xfrm>
          <a:prstGeom prst="rect">
            <a:avLst/>
          </a:prstGeom>
          <a:noFill/>
          <a:ln>
            <a:noFill/>
          </a:ln>
        </p:spPr>
      </p:pic>
      <p:pic>
        <p:nvPicPr>
          <p:cNvPr id="2581" name="Google Shape;2581;p55"/>
          <p:cNvPicPr preferRelativeResize="0"/>
          <p:nvPr/>
        </p:nvPicPr>
        <p:blipFill rotWithShape="1">
          <a:blip r:embed="rId4">
            <a:alphaModFix amt="80000"/>
          </a:blip>
          <a:srcRect r="39773"/>
          <a:stretch/>
        </p:blipFill>
        <p:spPr>
          <a:xfrm flipH="1">
            <a:off x="5509539" y="3427193"/>
            <a:ext cx="1181352" cy="910250"/>
          </a:xfrm>
          <a:prstGeom prst="rect">
            <a:avLst/>
          </a:prstGeom>
          <a:noFill/>
          <a:ln>
            <a:noFill/>
          </a:ln>
        </p:spPr>
      </p:pic>
      <p:pic>
        <p:nvPicPr>
          <p:cNvPr id="2582" name="Google Shape;2582;p55"/>
          <p:cNvPicPr preferRelativeResize="0"/>
          <p:nvPr/>
        </p:nvPicPr>
        <p:blipFill rotWithShape="1">
          <a:blip r:embed="rId5">
            <a:alphaModFix amt="77000"/>
          </a:blip>
          <a:srcRect r="40691"/>
          <a:stretch/>
        </p:blipFill>
        <p:spPr>
          <a:xfrm flipH="1">
            <a:off x="5654590" y="1825804"/>
            <a:ext cx="1163376" cy="910299"/>
          </a:xfrm>
          <a:prstGeom prst="rect">
            <a:avLst/>
          </a:prstGeom>
          <a:noFill/>
          <a:ln>
            <a:noFill/>
          </a:ln>
        </p:spPr>
      </p:pic>
      <p:sp>
        <p:nvSpPr>
          <p:cNvPr id="2583" name="Google Shape;2583;p55"/>
          <p:cNvSpPr txBox="1">
            <a:spLocks noGrp="1"/>
          </p:cNvSpPr>
          <p:nvPr>
            <p:ph type="title" idx="4294967295"/>
          </p:nvPr>
        </p:nvSpPr>
        <p:spPr>
          <a:xfrm>
            <a:off x="3163138" y="1583404"/>
            <a:ext cx="1667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600" dirty="0" err="1"/>
              <a:t>CropX</a:t>
            </a:r>
            <a:endParaRPr lang="de-DE" sz="1600" dirty="0"/>
          </a:p>
        </p:txBody>
      </p:sp>
      <p:sp>
        <p:nvSpPr>
          <p:cNvPr id="2584" name="Google Shape;2584;p55"/>
          <p:cNvSpPr txBox="1">
            <a:spLocks noGrp="1"/>
          </p:cNvSpPr>
          <p:nvPr>
            <p:ph type="subTitle" idx="4294967295"/>
          </p:nvPr>
        </p:nvSpPr>
        <p:spPr>
          <a:xfrm>
            <a:off x="3068074" y="2021353"/>
            <a:ext cx="2457650" cy="1197721"/>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200" dirty="0"/>
              <a:t>Provides soil sensors that connect to a mobile app, allowing farmers to monitor soil moisture, temperature, and electrical conductivity in real-time.</a:t>
            </a:r>
          </a:p>
        </p:txBody>
      </p:sp>
      <p:sp>
        <p:nvSpPr>
          <p:cNvPr id="2585" name="Google Shape;2585;p55"/>
          <p:cNvSpPr txBox="1">
            <a:spLocks noGrp="1"/>
          </p:cNvSpPr>
          <p:nvPr>
            <p:ph type="title" idx="4294967295"/>
          </p:nvPr>
        </p:nvSpPr>
        <p:spPr>
          <a:xfrm>
            <a:off x="3056372" y="3458873"/>
            <a:ext cx="1667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600" dirty="0" err="1"/>
              <a:t>Hydrawise</a:t>
            </a:r>
            <a:endParaRPr lang="de-DE" sz="1600" dirty="0"/>
          </a:p>
        </p:txBody>
      </p:sp>
      <p:sp>
        <p:nvSpPr>
          <p:cNvPr id="2586" name="Google Shape;2586;p55"/>
          <p:cNvSpPr txBox="1">
            <a:spLocks noGrp="1"/>
          </p:cNvSpPr>
          <p:nvPr>
            <p:ph type="subTitle" idx="4294967295"/>
          </p:nvPr>
        </p:nvSpPr>
        <p:spPr>
          <a:xfrm>
            <a:off x="3068074" y="3798580"/>
            <a:ext cx="2197010" cy="85975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t>Smart irrigation control app that connects to their controllers for managing watering schedules.</a:t>
            </a:r>
          </a:p>
        </p:txBody>
      </p:sp>
      <p:sp>
        <p:nvSpPr>
          <p:cNvPr id="2587" name="Google Shape;2587;p55"/>
          <p:cNvSpPr txBox="1">
            <a:spLocks noGrp="1"/>
          </p:cNvSpPr>
          <p:nvPr>
            <p:ph type="title" idx="4294967295"/>
          </p:nvPr>
        </p:nvSpPr>
        <p:spPr>
          <a:xfrm>
            <a:off x="7191501" y="3505373"/>
            <a:ext cx="1853100" cy="4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600" dirty="0"/>
              <a:t>Gaps</a:t>
            </a:r>
            <a:endParaRPr sz="1600" dirty="0"/>
          </a:p>
        </p:txBody>
      </p:sp>
      <p:sp>
        <p:nvSpPr>
          <p:cNvPr id="2588" name="Google Shape;2588;p55"/>
          <p:cNvSpPr txBox="1">
            <a:spLocks noGrp="1"/>
          </p:cNvSpPr>
          <p:nvPr>
            <p:ph type="subTitle" idx="4294967295"/>
          </p:nvPr>
        </p:nvSpPr>
        <p:spPr>
          <a:xfrm>
            <a:off x="6935346" y="3872646"/>
            <a:ext cx="1864800" cy="484800"/>
          </a:xfrm>
          <a:prstGeom prst="rect">
            <a:avLst/>
          </a:prstGeom>
        </p:spPr>
        <p:txBody>
          <a:bodyPr spcFirstLastPara="1" wrap="square" lIns="91425" tIns="91425" rIns="91425" bIns="91425" anchor="t" anchorCtr="0">
            <a:noAutofit/>
          </a:bodyPr>
          <a:lstStyle/>
          <a:p>
            <a:pPr marL="285750" indent="-285750">
              <a:spcAft>
                <a:spcPts val="1600"/>
              </a:spcAft>
            </a:pPr>
            <a:r>
              <a:rPr lang="en-US" dirty="0"/>
              <a:t> optimizes water delivery</a:t>
            </a:r>
          </a:p>
        </p:txBody>
      </p:sp>
      <p:sp>
        <p:nvSpPr>
          <p:cNvPr id="2589" name="Google Shape;2589;p55"/>
          <p:cNvSpPr txBox="1">
            <a:spLocks noGrp="1"/>
          </p:cNvSpPr>
          <p:nvPr>
            <p:ph type="title" idx="4294967295"/>
          </p:nvPr>
        </p:nvSpPr>
        <p:spPr>
          <a:xfrm>
            <a:off x="7263134" y="1922124"/>
            <a:ext cx="1804649" cy="4141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600" dirty="0"/>
              <a:t>Gaps</a:t>
            </a:r>
            <a:endParaRPr sz="1600" dirty="0"/>
          </a:p>
        </p:txBody>
      </p:sp>
      <p:sp>
        <p:nvSpPr>
          <p:cNvPr id="2590" name="Google Shape;2590;p55"/>
          <p:cNvSpPr txBox="1">
            <a:spLocks noGrp="1"/>
          </p:cNvSpPr>
          <p:nvPr>
            <p:ph type="subTitle" idx="4294967295"/>
          </p:nvPr>
        </p:nvSpPr>
        <p:spPr>
          <a:xfrm>
            <a:off x="7208084" y="2294484"/>
            <a:ext cx="1864800" cy="852141"/>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Wingdings" panose="05000000000000000000" pitchFamily="2" charset="2"/>
              <a:buChar char="§"/>
            </a:pPr>
            <a:r>
              <a:rPr lang="en-US" sz="1200" dirty="0"/>
              <a:t>Alerts and notifications for system issues.</a:t>
            </a:r>
          </a:p>
          <a:p>
            <a:pPr marL="285750" lvl="0" indent="-285750" algn="l" rtl="0">
              <a:spcBef>
                <a:spcPts val="0"/>
              </a:spcBef>
              <a:spcAft>
                <a:spcPts val="1600"/>
              </a:spcAft>
              <a:buFont typeface="Wingdings" panose="05000000000000000000" pitchFamily="2" charset="2"/>
              <a:buChar char="§"/>
            </a:pPr>
            <a:r>
              <a:rPr lang="en-US" sz="1200" dirty="0"/>
              <a:t>IA data processing</a:t>
            </a:r>
          </a:p>
        </p:txBody>
      </p:sp>
      <p:sp>
        <p:nvSpPr>
          <p:cNvPr id="2591" name="Google Shape;2591;p55"/>
          <p:cNvSpPr txBox="1">
            <a:spLocks noGrp="1"/>
          </p:cNvSpPr>
          <p:nvPr>
            <p:ph type="title" idx="4294967295"/>
          </p:nvPr>
        </p:nvSpPr>
        <p:spPr>
          <a:xfrm>
            <a:off x="974951" y="2422025"/>
            <a:ext cx="1667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800" dirty="0" err="1"/>
              <a:t>Existing</a:t>
            </a:r>
            <a:r>
              <a:rPr lang="de-DE" sz="1800" dirty="0"/>
              <a:t> Solutions</a:t>
            </a:r>
            <a:endParaRPr sz="1800" dirty="0"/>
          </a:p>
        </p:txBody>
      </p:sp>
      <p:sp>
        <p:nvSpPr>
          <p:cNvPr id="2593" name="Google Shape;2593;p55"/>
          <p:cNvSpPr/>
          <p:nvPr/>
        </p:nvSpPr>
        <p:spPr>
          <a:xfrm>
            <a:off x="2651177" y="1922125"/>
            <a:ext cx="379139" cy="1720235"/>
          </a:xfrm>
          <a:custGeom>
            <a:avLst/>
            <a:gdLst/>
            <a:ahLst/>
            <a:cxnLst/>
            <a:rect l="l" t="t" r="r" b="b"/>
            <a:pathLst>
              <a:path w="23711" h="61995" extrusionOk="0">
                <a:moveTo>
                  <a:pt x="23711" y="63"/>
                </a:moveTo>
                <a:cubicBezTo>
                  <a:pt x="16610" y="-444"/>
                  <a:pt x="7687" y="3693"/>
                  <a:pt x="4949" y="10264"/>
                </a:cubicBezTo>
                <a:cubicBezTo>
                  <a:pt x="2609" y="15879"/>
                  <a:pt x="9417" y="23418"/>
                  <a:pt x="6042" y="28479"/>
                </a:cubicBezTo>
                <a:cubicBezTo>
                  <a:pt x="4971" y="30084"/>
                  <a:pt x="1938" y="28595"/>
                  <a:pt x="395" y="29754"/>
                </a:cubicBezTo>
                <a:cubicBezTo>
                  <a:pt x="-1926" y="31498"/>
                  <a:pt x="7580" y="32146"/>
                  <a:pt x="7317" y="35037"/>
                </a:cubicBezTo>
                <a:cubicBezTo>
                  <a:pt x="6836" y="40326"/>
                  <a:pt x="2360" y="45799"/>
                  <a:pt x="4403" y="50702"/>
                </a:cubicBezTo>
                <a:cubicBezTo>
                  <a:pt x="7033" y="57013"/>
                  <a:pt x="14821" y="60656"/>
                  <a:pt x="21525" y="61995"/>
                </a:cubicBezTo>
              </a:path>
            </a:pathLst>
          </a:custGeom>
          <a:noFill/>
          <a:ln w="28575" cap="flat" cmpd="sng">
            <a:solidFill>
              <a:schemeClr val="dk2"/>
            </a:solidFill>
            <a:prstDash val="solid"/>
            <a:round/>
            <a:headEnd type="none" w="med" len="med"/>
            <a:tailEnd type="none" w="med" len="med"/>
          </a:ln>
        </p:spPr>
        <p:txBody>
          <a:bodyPr/>
          <a:lstStyle/>
          <a:p>
            <a:endParaRPr lang="de-DE"/>
          </a:p>
        </p:txBody>
      </p:sp>
      <p:grpSp>
        <p:nvGrpSpPr>
          <p:cNvPr id="2" name="Google Shape;3459;p70">
            <a:extLst>
              <a:ext uri="{FF2B5EF4-FFF2-40B4-BE49-F238E27FC236}">
                <a16:creationId xmlns:a16="http://schemas.microsoft.com/office/drawing/2014/main" id="{36274624-922E-D3F7-AF90-E1EF6F067C4A}"/>
              </a:ext>
            </a:extLst>
          </p:cNvPr>
          <p:cNvGrpSpPr/>
          <p:nvPr/>
        </p:nvGrpSpPr>
        <p:grpSpPr>
          <a:xfrm>
            <a:off x="2618103" y="380920"/>
            <a:ext cx="429200" cy="411075"/>
            <a:chOff x="505175" y="1240200"/>
            <a:chExt cx="429200" cy="411075"/>
          </a:xfrm>
        </p:grpSpPr>
        <p:sp>
          <p:nvSpPr>
            <p:cNvPr id="3" name="Google Shape;3460;p70">
              <a:extLst>
                <a:ext uri="{FF2B5EF4-FFF2-40B4-BE49-F238E27FC236}">
                  <a16:creationId xmlns:a16="http://schemas.microsoft.com/office/drawing/2014/main" id="{C0071CC6-660E-C9F4-AE16-90FD899795D6}"/>
                </a:ext>
              </a:extLst>
            </p:cNvPr>
            <p:cNvSpPr/>
            <p:nvPr/>
          </p:nvSpPr>
          <p:spPr>
            <a:xfrm>
              <a:off x="505175" y="1504300"/>
              <a:ext cx="429200" cy="146975"/>
            </a:xfrm>
            <a:custGeom>
              <a:avLst/>
              <a:gdLst/>
              <a:ahLst/>
              <a:cxnLst/>
              <a:rect l="l" t="t" r="r" b="b"/>
              <a:pathLst>
                <a:path w="17168" h="5879" extrusionOk="0">
                  <a:moveTo>
                    <a:pt x="2333" y="512"/>
                  </a:moveTo>
                  <a:cubicBezTo>
                    <a:pt x="3341" y="512"/>
                    <a:pt x="3852" y="1730"/>
                    <a:pt x="3130" y="2438"/>
                  </a:cubicBezTo>
                  <a:cubicBezTo>
                    <a:pt x="2901" y="2672"/>
                    <a:pt x="2618" y="2776"/>
                    <a:pt x="2340" y="2776"/>
                  </a:cubicBezTo>
                  <a:cubicBezTo>
                    <a:pt x="1761" y="2776"/>
                    <a:pt x="1204" y="2322"/>
                    <a:pt x="1204" y="1640"/>
                  </a:cubicBezTo>
                  <a:cubicBezTo>
                    <a:pt x="1204" y="1023"/>
                    <a:pt x="1716" y="512"/>
                    <a:pt x="2333" y="512"/>
                  </a:cubicBezTo>
                  <a:close/>
                  <a:moveTo>
                    <a:pt x="6500" y="512"/>
                  </a:moveTo>
                  <a:cubicBezTo>
                    <a:pt x="7508" y="512"/>
                    <a:pt x="8005" y="1730"/>
                    <a:pt x="7298" y="2438"/>
                  </a:cubicBezTo>
                  <a:cubicBezTo>
                    <a:pt x="7069" y="2672"/>
                    <a:pt x="6786" y="2776"/>
                    <a:pt x="6508" y="2776"/>
                  </a:cubicBezTo>
                  <a:cubicBezTo>
                    <a:pt x="5929" y="2776"/>
                    <a:pt x="5372" y="2322"/>
                    <a:pt x="5372" y="1640"/>
                  </a:cubicBezTo>
                  <a:cubicBezTo>
                    <a:pt x="5372" y="1023"/>
                    <a:pt x="5883" y="512"/>
                    <a:pt x="6500" y="512"/>
                  </a:cubicBezTo>
                  <a:close/>
                  <a:moveTo>
                    <a:pt x="10668" y="512"/>
                  </a:moveTo>
                  <a:cubicBezTo>
                    <a:pt x="11676" y="512"/>
                    <a:pt x="12173" y="1730"/>
                    <a:pt x="11465" y="2438"/>
                  </a:cubicBezTo>
                  <a:cubicBezTo>
                    <a:pt x="11236" y="2672"/>
                    <a:pt x="10953" y="2776"/>
                    <a:pt x="10676" y="2776"/>
                  </a:cubicBezTo>
                  <a:cubicBezTo>
                    <a:pt x="10096" y="2776"/>
                    <a:pt x="9540" y="2322"/>
                    <a:pt x="9540" y="1640"/>
                  </a:cubicBezTo>
                  <a:cubicBezTo>
                    <a:pt x="9540" y="1023"/>
                    <a:pt x="10036" y="512"/>
                    <a:pt x="10668" y="512"/>
                  </a:cubicBezTo>
                  <a:close/>
                  <a:moveTo>
                    <a:pt x="14836" y="512"/>
                  </a:moveTo>
                  <a:cubicBezTo>
                    <a:pt x="15844" y="512"/>
                    <a:pt x="16340" y="1730"/>
                    <a:pt x="15633" y="2438"/>
                  </a:cubicBezTo>
                  <a:cubicBezTo>
                    <a:pt x="15404" y="2672"/>
                    <a:pt x="15121" y="2776"/>
                    <a:pt x="14843" y="2776"/>
                  </a:cubicBezTo>
                  <a:cubicBezTo>
                    <a:pt x="14264" y="2776"/>
                    <a:pt x="13707" y="2322"/>
                    <a:pt x="13707" y="1640"/>
                  </a:cubicBezTo>
                  <a:cubicBezTo>
                    <a:pt x="13707" y="1023"/>
                    <a:pt x="14204" y="512"/>
                    <a:pt x="14836" y="512"/>
                  </a:cubicBezTo>
                  <a:close/>
                  <a:moveTo>
                    <a:pt x="2333" y="3280"/>
                  </a:moveTo>
                  <a:cubicBezTo>
                    <a:pt x="3250" y="3280"/>
                    <a:pt x="4018" y="3942"/>
                    <a:pt x="4153" y="4845"/>
                  </a:cubicBezTo>
                  <a:cubicBezTo>
                    <a:pt x="3612" y="5191"/>
                    <a:pt x="2980" y="5372"/>
                    <a:pt x="2333" y="5372"/>
                  </a:cubicBezTo>
                  <a:cubicBezTo>
                    <a:pt x="1701" y="5372"/>
                    <a:pt x="1069" y="5191"/>
                    <a:pt x="527" y="4845"/>
                  </a:cubicBezTo>
                  <a:cubicBezTo>
                    <a:pt x="647" y="3942"/>
                    <a:pt x="1430" y="3280"/>
                    <a:pt x="2333" y="3280"/>
                  </a:cubicBezTo>
                  <a:close/>
                  <a:moveTo>
                    <a:pt x="10668" y="3280"/>
                  </a:moveTo>
                  <a:cubicBezTo>
                    <a:pt x="11571" y="3280"/>
                    <a:pt x="12353" y="3942"/>
                    <a:pt x="12489" y="4845"/>
                  </a:cubicBezTo>
                  <a:cubicBezTo>
                    <a:pt x="11947" y="5191"/>
                    <a:pt x="11315" y="5372"/>
                    <a:pt x="10668" y="5372"/>
                  </a:cubicBezTo>
                  <a:cubicBezTo>
                    <a:pt x="10021" y="5372"/>
                    <a:pt x="9389" y="5191"/>
                    <a:pt x="8847" y="4845"/>
                  </a:cubicBezTo>
                  <a:cubicBezTo>
                    <a:pt x="8983" y="3942"/>
                    <a:pt x="9750" y="3280"/>
                    <a:pt x="10668" y="3280"/>
                  </a:cubicBezTo>
                  <a:close/>
                  <a:moveTo>
                    <a:pt x="14836" y="3280"/>
                  </a:moveTo>
                  <a:cubicBezTo>
                    <a:pt x="15738" y="3280"/>
                    <a:pt x="16521" y="3942"/>
                    <a:pt x="16641" y="4845"/>
                  </a:cubicBezTo>
                  <a:cubicBezTo>
                    <a:pt x="16100" y="5191"/>
                    <a:pt x="15468" y="5372"/>
                    <a:pt x="14836" y="5372"/>
                  </a:cubicBezTo>
                  <a:cubicBezTo>
                    <a:pt x="14189" y="5372"/>
                    <a:pt x="13557" y="5191"/>
                    <a:pt x="13015" y="4845"/>
                  </a:cubicBezTo>
                  <a:cubicBezTo>
                    <a:pt x="13151" y="3942"/>
                    <a:pt x="13918" y="3280"/>
                    <a:pt x="14836" y="3280"/>
                  </a:cubicBezTo>
                  <a:close/>
                  <a:moveTo>
                    <a:pt x="6545" y="0"/>
                  </a:moveTo>
                  <a:cubicBezTo>
                    <a:pt x="4951" y="0"/>
                    <a:pt x="4304" y="2046"/>
                    <a:pt x="5598" y="2964"/>
                  </a:cubicBezTo>
                  <a:cubicBezTo>
                    <a:pt x="5101" y="3190"/>
                    <a:pt x="4710" y="3566"/>
                    <a:pt x="4469" y="4032"/>
                  </a:cubicBezTo>
                  <a:cubicBezTo>
                    <a:pt x="4334" y="3822"/>
                    <a:pt x="4183" y="3626"/>
                    <a:pt x="3988" y="3461"/>
                  </a:cubicBezTo>
                  <a:cubicBezTo>
                    <a:pt x="3777" y="3250"/>
                    <a:pt x="3536" y="3100"/>
                    <a:pt x="3281" y="2979"/>
                  </a:cubicBezTo>
                  <a:cubicBezTo>
                    <a:pt x="4574" y="2061"/>
                    <a:pt x="3927" y="15"/>
                    <a:pt x="2333" y="15"/>
                  </a:cubicBezTo>
                  <a:cubicBezTo>
                    <a:pt x="738" y="15"/>
                    <a:pt x="91" y="2061"/>
                    <a:pt x="1385" y="2979"/>
                  </a:cubicBezTo>
                  <a:cubicBezTo>
                    <a:pt x="602" y="3325"/>
                    <a:pt x="61" y="4093"/>
                    <a:pt x="1" y="4950"/>
                  </a:cubicBezTo>
                  <a:cubicBezTo>
                    <a:pt x="1" y="5041"/>
                    <a:pt x="31" y="5131"/>
                    <a:pt x="106" y="5176"/>
                  </a:cubicBezTo>
                  <a:cubicBezTo>
                    <a:pt x="778" y="5645"/>
                    <a:pt x="1556" y="5878"/>
                    <a:pt x="2336" y="5878"/>
                  </a:cubicBezTo>
                  <a:cubicBezTo>
                    <a:pt x="3057" y="5878"/>
                    <a:pt x="3781" y="5679"/>
                    <a:pt x="4424" y="5281"/>
                  </a:cubicBezTo>
                  <a:cubicBezTo>
                    <a:pt x="4875" y="5567"/>
                    <a:pt x="5387" y="5763"/>
                    <a:pt x="5929" y="5838"/>
                  </a:cubicBezTo>
                  <a:cubicBezTo>
                    <a:pt x="5954" y="5845"/>
                    <a:pt x="5979" y="5848"/>
                    <a:pt x="6002" y="5848"/>
                  </a:cubicBezTo>
                  <a:cubicBezTo>
                    <a:pt x="6286" y="5848"/>
                    <a:pt x="6338" y="5369"/>
                    <a:pt x="6004" y="5341"/>
                  </a:cubicBezTo>
                  <a:cubicBezTo>
                    <a:pt x="5522" y="5266"/>
                    <a:pt x="5086" y="5101"/>
                    <a:pt x="4680" y="4860"/>
                  </a:cubicBezTo>
                  <a:cubicBezTo>
                    <a:pt x="4815" y="3957"/>
                    <a:pt x="5583" y="3280"/>
                    <a:pt x="6500" y="3280"/>
                  </a:cubicBezTo>
                  <a:cubicBezTo>
                    <a:pt x="7403" y="3280"/>
                    <a:pt x="8170" y="3957"/>
                    <a:pt x="8321" y="4845"/>
                  </a:cubicBezTo>
                  <a:cubicBezTo>
                    <a:pt x="7915" y="5101"/>
                    <a:pt x="7463" y="5266"/>
                    <a:pt x="6997" y="5341"/>
                  </a:cubicBezTo>
                  <a:cubicBezTo>
                    <a:pt x="6696" y="5387"/>
                    <a:pt x="6726" y="5823"/>
                    <a:pt x="7042" y="5838"/>
                  </a:cubicBezTo>
                  <a:lnTo>
                    <a:pt x="7072" y="5838"/>
                  </a:lnTo>
                  <a:cubicBezTo>
                    <a:pt x="7614" y="5748"/>
                    <a:pt x="8125" y="5567"/>
                    <a:pt x="8577" y="5266"/>
                  </a:cubicBezTo>
                  <a:cubicBezTo>
                    <a:pt x="9216" y="5672"/>
                    <a:pt x="9938" y="5876"/>
                    <a:pt x="10660" y="5876"/>
                  </a:cubicBezTo>
                  <a:cubicBezTo>
                    <a:pt x="11383" y="5876"/>
                    <a:pt x="12105" y="5672"/>
                    <a:pt x="12744" y="5266"/>
                  </a:cubicBezTo>
                  <a:cubicBezTo>
                    <a:pt x="13380" y="5671"/>
                    <a:pt x="14103" y="5871"/>
                    <a:pt x="14825" y="5871"/>
                  </a:cubicBezTo>
                  <a:cubicBezTo>
                    <a:pt x="15605" y="5871"/>
                    <a:pt x="16383" y="5637"/>
                    <a:pt x="17047" y="5176"/>
                  </a:cubicBezTo>
                  <a:cubicBezTo>
                    <a:pt x="17123" y="5131"/>
                    <a:pt x="17168" y="5041"/>
                    <a:pt x="17153" y="4950"/>
                  </a:cubicBezTo>
                  <a:lnTo>
                    <a:pt x="17153" y="4950"/>
                  </a:lnTo>
                  <a:lnTo>
                    <a:pt x="17168" y="4965"/>
                  </a:lnTo>
                  <a:cubicBezTo>
                    <a:pt x="17123" y="4394"/>
                    <a:pt x="16882" y="3852"/>
                    <a:pt x="16491" y="3461"/>
                  </a:cubicBezTo>
                  <a:cubicBezTo>
                    <a:pt x="16280" y="3250"/>
                    <a:pt x="16039" y="3085"/>
                    <a:pt x="15784" y="2964"/>
                  </a:cubicBezTo>
                  <a:cubicBezTo>
                    <a:pt x="17078" y="2046"/>
                    <a:pt x="16431" y="0"/>
                    <a:pt x="14836" y="0"/>
                  </a:cubicBezTo>
                  <a:cubicBezTo>
                    <a:pt x="13241" y="0"/>
                    <a:pt x="12594" y="2046"/>
                    <a:pt x="13888" y="2964"/>
                  </a:cubicBezTo>
                  <a:cubicBezTo>
                    <a:pt x="13406" y="3190"/>
                    <a:pt x="13000" y="3566"/>
                    <a:pt x="12759" y="4048"/>
                  </a:cubicBezTo>
                  <a:cubicBezTo>
                    <a:pt x="12519" y="3566"/>
                    <a:pt x="12112" y="3190"/>
                    <a:pt x="11631" y="2964"/>
                  </a:cubicBezTo>
                  <a:cubicBezTo>
                    <a:pt x="12925" y="2046"/>
                    <a:pt x="12278" y="0"/>
                    <a:pt x="10683" y="0"/>
                  </a:cubicBezTo>
                  <a:cubicBezTo>
                    <a:pt x="9088" y="0"/>
                    <a:pt x="8441" y="2046"/>
                    <a:pt x="9735" y="2964"/>
                  </a:cubicBezTo>
                  <a:cubicBezTo>
                    <a:pt x="9254" y="3190"/>
                    <a:pt x="8863" y="3566"/>
                    <a:pt x="8607" y="4032"/>
                  </a:cubicBezTo>
                  <a:cubicBezTo>
                    <a:pt x="8366" y="3566"/>
                    <a:pt x="7975" y="3190"/>
                    <a:pt x="7478" y="2964"/>
                  </a:cubicBezTo>
                  <a:cubicBezTo>
                    <a:pt x="8787" y="2046"/>
                    <a:pt x="8125" y="0"/>
                    <a:pt x="6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61;p70">
              <a:extLst>
                <a:ext uri="{FF2B5EF4-FFF2-40B4-BE49-F238E27FC236}">
                  <a16:creationId xmlns:a16="http://schemas.microsoft.com/office/drawing/2014/main" id="{FB0DD8A2-7AE2-B2CE-1E74-DA9638FCEB4D}"/>
                </a:ext>
              </a:extLst>
            </p:cNvPr>
            <p:cNvSpPr/>
            <p:nvPr/>
          </p:nvSpPr>
          <p:spPr>
            <a:xfrm>
              <a:off x="574000" y="1273300"/>
              <a:ext cx="292300" cy="215975"/>
            </a:xfrm>
            <a:custGeom>
              <a:avLst/>
              <a:gdLst/>
              <a:ahLst/>
              <a:cxnLst/>
              <a:rect l="l" t="t" r="r" b="b"/>
              <a:pathLst>
                <a:path w="11692" h="8639" extrusionOk="0">
                  <a:moveTo>
                    <a:pt x="1850" y="1"/>
                  </a:moveTo>
                  <a:cubicBezTo>
                    <a:pt x="1841" y="1"/>
                    <a:pt x="1831" y="1"/>
                    <a:pt x="1821" y="2"/>
                  </a:cubicBezTo>
                  <a:lnTo>
                    <a:pt x="1265" y="2"/>
                  </a:lnTo>
                  <a:cubicBezTo>
                    <a:pt x="573" y="2"/>
                    <a:pt x="1" y="559"/>
                    <a:pt x="1" y="1251"/>
                  </a:cubicBezTo>
                  <a:lnTo>
                    <a:pt x="1" y="6171"/>
                  </a:lnTo>
                  <a:cubicBezTo>
                    <a:pt x="1" y="6863"/>
                    <a:pt x="573" y="7435"/>
                    <a:pt x="1265" y="7435"/>
                  </a:cubicBezTo>
                  <a:lnTo>
                    <a:pt x="1852" y="7435"/>
                  </a:lnTo>
                  <a:lnTo>
                    <a:pt x="1852" y="8383"/>
                  </a:lnTo>
                  <a:cubicBezTo>
                    <a:pt x="1852" y="8518"/>
                    <a:pt x="1957" y="8638"/>
                    <a:pt x="2107" y="8638"/>
                  </a:cubicBezTo>
                  <a:cubicBezTo>
                    <a:pt x="2152" y="8638"/>
                    <a:pt x="2198" y="8623"/>
                    <a:pt x="2243" y="8593"/>
                  </a:cubicBezTo>
                  <a:lnTo>
                    <a:pt x="4033" y="7435"/>
                  </a:lnTo>
                  <a:lnTo>
                    <a:pt x="7870" y="7435"/>
                  </a:lnTo>
                  <a:lnTo>
                    <a:pt x="9645" y="8593"/>
                  </a:lnTo>
                  <a:cubicBezTo>
                    <a:pt x="9687" y="8620"/>
                    <a:pt x="9733" y="8632"/>
                    <a:pt x="9776" y="8632"/>
                  </a:cubicBezTo>
                  <a:cubicBezTo>
                    <a:pt x="9905" y="8632"/>
                    <a:pt x="10021" y="8528"/>
                    <a:pt x="10021" y="8383"/>
                  </a:cubicBezTo>
                  <a:lnTo>
                    <a:pt x="10021" y="7435"/>
                  </a:lnTo>
                  <a:lnTo>
                    <a:pt x="10428" y="7435"/>
                  </a:lnTo>
                  <a:cubicBezTo>
                    <a:pt x="11120" y="7435"/>
                    <a:pt x="11676" y="6863"/>
                    <a:pt x="11676" y="6171"/>
                  </a:cubicBezTo>
                  <a:lnTo>
                    <a:pt x="11676" y="6051"/>
                  </a:lnTo>
                  <a:cubicBezTo>
                    <a:pt x="11692" y="5862"/>
                    <a:pt x="11560" y="5768"/>
                    <a:pt x="11428" y="5768"/>
                  </a:cubicBezTo>
                  <a:cubicBezTo>
                    <a:pt x="11297" y="5768"/>
                    <a:pt x="11165" y="5862"/>
                    <a:pt x="11180" y="6051"/>
                  </a:cubicBezTo>
                  <a:lnTo>
                    <a:pt x="11180" y="6171"/>
                  </a:lnTo>
                  <a:cubicBezTo>
                    <a:pt x="11180" y="6577"/>
                    <a:pt x="10834" y="6923"/>
                    <a:pt x="10428" y="6923"/>
                  </a:cubicBezTo>
                  <a:lnTo>
                    <a:pt x="9781" y="6923"/>
                  </a:lnTo>
                  <a:cubicBezTo>
                    <a:pt x="9645" y="6923"/>
                    <a:pt x="9540" y="7028"/>
                    <a:pt x="9540" y="7179"/>
                  </a:cubicBezTo>
                  <a:lnTo>
                    <a:pt x="9540" y="7931"/>
                  </a:lnTo>
                  <a:lnTo>
                    <a:pt x="8096" y="6968"/>
                  </a:lnTo>
                  <a:cubicBezTo>
                    <a:pt x="8050" y="6938"/>
                    <a:pt x="8005" y="6938"/>
                    <a:pt x="7960" y="6938"/>
                  </a:cubicBezTo>
                  <a:lnTo>
                    <a:pt x="3958" y="6938"/>
                  </a:lnTo>
                  <a:cubicBezTo>
                    <a:pt x="3898" y="6938"/>
                    <a:pt x="3853" y="6938"/>
                    <a:pt x="3823" y="6968"/>
                  </a:cubicBezTo>
                  <a:lnTo>
                    <a:pt x="2363" y="7931"/>
                  </a:lnTo>
                  <a:lnTo>
                    <a:pt x="2363" y="7179"/>
                  </a:lnTo>
                  <a:cubicBezTo>
                    <a:pt x="2363" y="7044"/>
                    <a:pt x="2258" y="6923"/>
                    <a:pt x="2107" y="6923"/>
                  </a:cubicBezTo>
                  <a:lnTo>
                    <a:pt x="1265" y="6923"/>
                  </a:lnTo>
                  <a:cubicBezTo>
                    <a:pt x="843" y="6923"/>
                    <a:pt x="512" y="6592"/>
                    <a:pt x="512" y="6171"/>
                  </a:cubicBezTo>
                  <a:lnTo>
                    <a:pt x="512" y="1251"/>
                  </a:lnTo>
                  <a:cubicBezTo>
                    <a:pt x="512" y="830"/>
                    <a:pt x="843" y="499"/>
                    <a:pt x="1265" y="499"/>
                  </a:cubicBezTo>
                  <a:lnTo>
                    <a:pt x="1821" y="499"/>
                  </a:lnTo>
                  <a:cubicBezTo>
                    <a:pt x="1831" y="499"/>
                    <a:pt x="1841" y="500"/>
                    <a:pt x="1850" y="500"/>
                  </a:cubicBezTo>
                  <a:cubicBezTo>
                    <a:pt x="2188" y="500"/>
                    <a:pt x="2188" y="1"/>
                    <a:pt x="1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62;p70">
              <a:extLst>
                <a:ext uri="{FF2B5EF4-FFF2-40B4-BE49-F238E27FC236}">
                  <a16:creationId xmlns:a16="http://schemas.microsoft.com/office/drawing/2014/main" id="{2F4883E0-2F87-5193-B3F8-1615550C31BA}"/>
                </a:ext>
              </a:extLst>
            </p:cNvPr>
            <p:cNvSpPr/>
            <p:nvPr/>
          </p:nvSpPr>
          <p:spPr>
            <a:xfrm>
              <a:off x="637825" y="1240200"/>
              <a:ext cx="228850" cy="190025"/>
            </a:xfrm>
            <a:custGeom>
              <a:avLst/>
              <a:gdLst/>
              <a:ahLst/>
              <a:cxnLst/>
              <a:rect l="l" t="t" r="r" b="b"/>
              <a:pathLst>
                <a:path w="9154" h="7601" extrusionOk="0">
                  <a:moveTo>
                    <a:pt x="4294" y="535"/>
                  </a:moveTo>
                  <a:cubicBezTo>
                    <a:pt x="4379" y="535"/>
                    <a:pt x="4462" y="588"/>
                    <a:pt x="4489" y="679"/>
                  </a:cubicBezTo>
                  <a:cubicBezTo>
                    <a:pt x="4745" y="1522"/>
                    <a:pt x="4745" y="2229"/>
                    <a:pt x="4489" y="2906"/>
                  </a:cubicBezTo>
                  <a:cubicBezTo>
                    <a:pt x="4459" y="2981"/>
                    <a:pt x="4459" y="3071"/>
                    <a:pt x="4504" y="3132"/>
                  </a:cubicBezTo>
                  <a:cubicBezTo>
                    <a:pt x="4550" y="3207"/>
                    <a:pt x="4640" y="3237"/>
                    <a:pt x="4715" y="3237"/>
                  </a:cubicBezTo>
                  <a:lnTo>
                    <a:pt x="6641" y="3237"/>
                  </a:lnTo>
                  <a:cubicBezTo>
                    <a:pt x="6972" y="3267"/>
                    <a:pt x="6972" y="3764"/>
                    <a:pt x="6641" y="3794"/>
                  </a:cubicBezTo>
                  <a:lnTo>
                    <a:pt x="5979" y="3794"/>
                  </a:lnTo>
                  <a:cubicBezTo>
                    <a:pt x="5678" y="3824"/>
                    <a:pt x="5678" y="4260"/>
                    <a:pt x="5979" y="4290"/>
                  </a:cubicBezTo>
                  <a:lnTo>
                    <a:pt x="6460" y="4290"/>
                  </a:lnTo>
                  <a:cubicBezTo>
                    <a:pt x="6470" y="4289"/>
                    <a:pt x="6479" y="4289"/>
                    <a:pt x="6488" y="4289"/>
                  </a:cubicBezTo>
                  <a:cubicBezTo>
                    <a:pt x="6842" y="4289"/>
                    <a:pt x="6842" y="4848"/>
                    <a:pt x="6488" y="4848"/>
                  </a:cubicBezTo>
                  <a:cubicBezTo>
                    <a:pt x="6479" y="4848"/>
                    <a:pt x="6470" y="4848"/>
                    <a:pt x="6460" y="4847"/>
                  </a:cubicBezTo>
                  <a:lnTo>
                    <a:pt x="5979" y="4847"/>
                  </a:lnTo>
                  <a:cubicBezTo>
                    <a:pt x="5678" y="4862"/>
                    <a:pt x="5678" y="5313"/>
                    <a:pt x="5979" y="5343"/>
                  </a:cubicBezTo>
                  <a:lnTo>
                    <a:pt x="6280" y="5343"/>
                  </a:lnTo>
                  <a:cubicBezTo>
                    <a:pt x="6289" y="5343"/>
                    <a:pt x="6299" y="5342"/>
                    <a:pt x="6308" y="5342"/>
                  </a:cubicBezTo>
                  <a:cubicBezTo>
                    <a:pt x="6672" y="5342"/>
                    <a:pt x="6677" y="5887"/>
                    <a:pt x="6321" y="5887"/>
                  </a:cubicBezTo>
                  <a:cubicBezTo>
                    <a:pt x="6308" y="5887"/>
                    <a:pt x="6294" y="5887"/>
                    <a:pt x="6280" y="5885"/>
                  </a:cubicBezTo>
                  <a:lnTo>
                    <a:pt x="5813" y="5885"/>
                  </a:lnTo>
                  <a:cubicBezTo>
                    <a:pt x="5804" y="5884"/>
                    <a:pt x="5794" y="5884"/>
                    <a:pt x="5785" y="5884"/>
                  </a:cubicBezTo>
                  <a:cubicBezTo>
                    <a:pt x="5447" y="5884"/>
                    <a:pt x="5447" y="6398"/>
                    <a:pt x="5785" y="6398"/>
                  </a:cubicBezTo>
                  <a:cubicBezTo>
                    <a:pt x="5794" y="6398"/>
                    <a:pt x="5804" y="6397"/>
                    <a:pt x="5813" y="6397"/>
                  </a:cubicBezTo>
                  <a:lnTo>
                    <a:pt x="6069" y="6397"/>
                  </a:lnTo>
                  <a:cubicBezTo>
                    <a:pt x="6079" y="6396"/>
                    <a:pt x="6088" y="6395"/>
                    <a:pt x="6097" y="6395"/>
                  </a:cubicBezTo>
                  <a:cubicBezTo>
                    <a:pt x="6451" y="6395"/>
                    <a:pt x="6451" y="6939"/>
                    <a:pt x="6097" y="6939"/>
                  </a:cubicBezTo>
                  <a:cubicBezTo>
                    <a:pt x="6088" y="6939"/>
                    <a:pt x="6079" y="6939"/>
                    <a:pt x="6069" y="6938"/>
                  </a:cubicBezTo>
                  <a:lnTo>
                    <a:pt x="3256" y="6938"/>
                  </a:lnTo>
                  <a:cubicBezTo>
                    <a:pt x="3165" y="6938"/>
                    <a:pt x="3075" y="6908"/>
                    <a:pt x="3015" y="6863"/>
                  </a:cubicBezTo>
                  <a:cubicBezTo>
                    <a:pt x="2744" y="6667"/>
                    <a:pt x="2443" y="6547"/>
                    <a:pt x="2112" y="6532"/>
                  </a:cubicBezTo>
                  <a:lnTo>
                    <a:pt x="2112" y="3523"/>
                  </a:lnTo>
                  <a:cubicBezTo>
                    <a:pt x="2368" y="3267"/>
                    <a:pt x="2624" y="3056"/>
                    <a:pt x="2910" y="2861"/>
                  </a:cubicBezTo>
                  <a:cubicBezTo>
                    <a:pt x="3541" y="2379"/>
                    <a:pt x="4143" y="1943"/>
                    <a:pt x="4083" y="769"/>
                  </a:cubicBezTo>
                  <a:cubicBezTo>
                    <a:pt x="4068" y="694"/>
                    <a:pt x="4098" y="634"/>
                    <a:pt x="4143" y="604"/>
                  </a:cubicBezTo>
                  <a:cubicBezTo>
                    <a:pt x="4185" y="557"/>
                    <a:pt x="4240" y="535"/>
                    <a:pt x="4294" y="535"/>
                  </a:cubicBezTo>
                  <a:close/>
                  <a:moveTo>
                    <a:pt x="1631" y="3086"/>
                  </a:moveTo>
                  <a:lnTo>
                    <a:pt x="1631" y="7089"/>
                  </a:lnTo>
                  <a:lnTo>
                    <a:pt x="592" y="7089"/>
                  </a:lnTo>
                  <a:lnTo>
                    <a:pt x="592" y="3086"/>
                  </a:lnTo>
                  <a:close/>
                  <a:moveTo>
                    <a:pt x="4298" y="1"/>
                  </a:moveTo>
                  <a:cubicBezTo>
                    <a:pt x="3912" y="1"/>
                    <a:pt x="3520" y="288"/>
                    <a:pt x="3572" y="784"/>
                  </a:cubicBezTo>
                  <a:cubicBezTo>
                    <a:pt x="3587" y="965"/>
                    <a:pt x="3572" y="1146"/>
                    <a:pt x="3541" y="1311"/>
                  </a:cubicBezTo>
                  <a:lnTo>
                    <a:pt x="367" y="1311"/>
                  </a:lnTo>
                  <a:cubicBezTo>
                    <a:pt x="357" y="1310"/>
                    <a:pt x="348" y="1310"/>
                    <a:pt x="339" y="1310"/>
                  </a:cubicBezTo>
                  <a:cubicBezTo>
                    <a:pt x="0" y="1310"/>
                    <a:pt x="0" y="1824"/>
                    <a:pt x="339" y="1824"/>
                  </a:cubicBezTo>
                  <a:cubicBezTo>
                    <a:pt x="348" y="1824"/>
                    <a:pt x="357" y="1823"/>
                    <a:pt x="367" y="1823"/>
                  </a:cubicBezTo>
                  <a:lnTo>
                    <a:pt x="3316" y="1823"/>
                  </a:lnTo>
                  <a:cubicBezTo>
                    <a:pt x="3120" y="2063"/>
                    <a:pt x="2879" y="2274"/>
                    <a:pt x="2624" y="2455"/>
                  </a:cubicBezTo>
                  <a:cubicBezTo>
                    <a:pt x="2458" y="2560"/>
                    <a:pt x="2293" y="2680"/>
                    <a:pt x="2127" y="2831"/>
                  </a:cubicBezTo>
                  <a:cubicBezTo>
                    <a:pt x="2127" y="2680"/>
                    <a:pt x="2022" y="2575"/>
                    <a:pt x="1886" y="2575"/>
                  </a:cubicBezTo>
                  <a:lnTo>
                    <a:pt x="337" y="2575"/>
                  </a:lnTo>
                  <a:cubicBezTo>
                    <a:pt x="201" y="2575"/>
                    <a:pt x="81" y="2680"/>
                    <a:pt x="81" y="2831"/>
                  </a:cubicBezTo>
                  <a:lnTo>
                    <a:pt x="81" y="7344"/>
                  </a:lnTo>
                  <a:cubicBezTo>
                    <a:pt x="81" y="7480"/>
                    <a:pt x="201" y="7600"/>
                    <a:pt x="337" y="7600"/>
                  </a:cubicBezTo>
                  <a:lnTo>
                    <a:pt x="337" y="7585"/>
                  </a:lnTo>
                  <a:lnTo>
                    <a:pt x="1886" y="7585"/>
                  </a:lnTo>
                  <a:cubicBezTo>
                    <a:pt x="2022" y="7585"/>
                    <a:pt x="2127" y="7480"/>
                    <a:pt x="2127" y="7329"/>
                  </a:cubicBezTo>
                  <a:lnTo>
                    <a:pt x="2127" y="7043"/>
                  </a:lnTo>
                  <a:cubicBezTo>
                    <a:pt x="2338" y="7059"/>
                    <a:pt x="2548" y="7134"/>
                    <a:pt x="2714" y="7269"/>
                  </a:cubicBezTo>
                  <a:cubicBezTo>
                    <a:pt x="2879" y="7390"/>
                    <a:pt x="3060" y="7450"/>
                    <a:pt x="3271" y="7450"/>
                  </a:cubicBezTo>
                  <a:lnTo>
                    <a:pt x="6084" y="7450"/>
                  </a:lnTo>
                  <a:cubicBezTo>
                    <a:pt x="6701" y="7450"/>
                    <a:pt x="7062" y="6773"/>
                    <a:pt x="6746" y="6261"/>
                  </a:cubicBezTo>
                  <a:cubicBezTo>
                    <a:pt x="7092" y="6020"/>
                    <a:pt x="7183" y="5539"/>
                    <a:pt x="6942" y="5193"/>
                  </a:cubicBezTo>
                  <a:cubicBezTo>
                    <a:pt x="7273" y="4952"/>
                    <a:pt x="7348" y="4486"/>
                    <a:pt x="7122" y="4140"/>
                  </a:cubicBezTo>
                  <a:cubicBezTo>
                    <a:pt x="7709" y="3703"/>
                    <a:pt x="7393" y="2740"/>
                    <a:pt x="6656" y="2740"/>
                  </a:cubicBezTo>
                  <a:lnTo>
                    <a:pt x="5076" y="2740"/>
                  </a:lnTo>
                  <a:cubicBezTo>
                    <a:pt x="5166" y="2439"/>
                    <a:pt x="5196" y="2139"/>
                    <a:pt x="5196" y="1823"/>
                  </a:cubicBezTo>
                  <a:lnTo>
                    <a:pt x="7875" y="1823"/>
                  </a:lnTo>
                  <a:cubicBezTo>
                    <a:pt x="8296" y="1823"/>
                    <a:pt x="8627" y="2154"/>
                    <a:pt x="8627" y="2575"/>
                  </a:cubicBezTo>
                  <a:lnTo>
                    <a:pt x="8627" y="6276"/>
                  </a:lnTo>
                  <a:cubicBezTo>
                    <a:pt x="8612" y="6457"/>
                    <a:pt x="8747" y="6547"/>
                    <a:pt x="8883" y="6547"/>
                  </a:cubicBezTo>
                  <a:cubicBezTo>
                    <a:pt x="9018" y="6547"/>
                    <a:pt x="9154" y="6457"/>
                    <a:pt x="9139" y="6276"/>
                  </a:cubicBezTo>
                  <a:lnTo>
                    <a:pt x="9139" y="2575"/>
                  </a:lnTo>
                  <a:cubicBezTo>
                    <a:pt x="9139" y="1883"/>
                    <a:pt x="8567" y="1311"/>
                    <a:pt x="7875" y="1311"/>
                  </a:cubicBezTo>
                  <a:lnTo>
                    <a:pt x="5151" y="1311"/>
                  </a:lnTo>
                  <a:cubicBezTo>
                    <a:pt x="5121" y="1055"/>
                    <a:pt x="5061" y="784"/>
                    <a:pt x="4971" y="529"/>
                  </a:cubicBezTo>
                  <a:cubicBezTo>
                    <a:pt x="4880" y="166"/>
                    <a:pt x="4591" y="1"/>
                    <a:pt x="4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Image 7">
            <a:extLst>
              <a:ext uri="{FF2B5EF4-FFF2-40B4-BE49-F238E27FC236}">
                <a16:creationId xmlns:a16="http://schemas.microsoft.com/office/drawing/2014/main" id="{8B94D560-46D4-B793-343D-B50056E46658}"/>
              </a:ext>
            </a:extLst>
          </p:cNvPr>
          <p:cNvPicPr>
            <a:picLocks noChangeAspect="1"/>
          </p:cNvPicPr>
          <p:nvPr/>
        </p:nvPicPr>
        <p:blipFill>
          <a:blip r:embed="rId6"/>
          <a:stretch>
            <a:fillRect/>
          </a:stretch>
        </p:blipFill>
        <p:spPr>
          <a:xfrm>
            <a:off x="7263135" y="4532054"/>
            <a:ext cx="1859441" cy="627942"/>
          </a:xfrm>
          <a:prstGeom prst="rect">
            <a:avLst/>
          </a:prstGeom>
        </p:spPr>
      </p:pic>
      <p:pic>
        <p:nvPicPr>
          <p:cNvPr id="1026" name="Picture 2" descr="CropX Farm Management - Optimiser les opérations agricoles - agtecher: The  Agri Tech Place">
            <a:extLst>
              <a:ext uri="{FF2B5EF4-FFF2-40B4-BE49-F238E27FC236}">
                <a16:creationId xmlns:a16="http://schemas.microsoft.com/office/drawing/2014/main" id="{1784955B-73B8-F938-CB0F-23B7F24C29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949" b="32169"/>
          <a:stretch/>
        </p:blipFill>
        <p:spPr bwMode="auto">
          <a:xfrm>
            <a:off x="4050114" y="1537462"/>
            <a:ext cx="1360511" cy="488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turescape Irrigation | Hydrawise Wi-fi Irrigation System">
            <a:extLst>
              <a:ext uri="{FF2B5EF4-FFF2-40B4-BE49-F238E27FC236}">
                <a16:creationId xmlns:a16="http://schemas.microsoft.com/office/drawing/2014/main" id="{70C11D1A-289B-0352-0EDC-6C0192730C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143" y="3516701"/>
            <a:ext cx="1239165" cy="3097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1123</Words>
  <Application>Microsoft Office PowerPoint</Application>
  <PresentationFormat>Affichage à l'écran (16:9)</PresentationFormat>
  <Paragraphs>159</Paragraphs>
  <Slides>23</Slides>
  <Notes>23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23</vt:i4>
      </vt:variant>
    </vt:vector>
  </HeadingPairs>
  <TitlesOfParts>
    <vt:vector size="33" baseType="lpstr">
      <vt:lpstr>Arial Black</vt:lpstr>
      <vt:lpstr>Fira Sans Extra Condensed Medium</vt:lpstr>
      <vt:lpstr>ADLaM Display</vt:lpstr>
      <vt:lpstr>Overpass Black</vt:lpstr>
      <vt:lpstr>Arial</vt:lpstr>
      <vt:lpstr>-apple-system</vt:lpstr>
      <vt:lpstr>Open Sans</vt:lpstr>
      <vt:lpstr>Overpass</vt:lpstr>
      <vt:lpstr>Wingdings</vt:lpstr>
      <vt:lpstr>Aqua Marketing Plan by Slidego</vt:lpstr>
      <vt:lpstr>SmartFarmIA.TN</vt:lpstr>
      <vt:lpstr>Table of Contents</vt:lpstr>
      <vt:lpstr>Introduction</vt:lpstr>
      <vt:lpstr>Introduction</vt:lpstr>
      <vt:lpstr>Problem Statement</vt:lpstr>
      <vt:lpstr>Présentation PowerPoint</vt:lpstr>
      <vt:lpstr>03</vt:lpstr>
      <vt:lpstr>Solution</vt:lpstr>
      <vt:lpstr>Related Work</vt:lpstr>
      <vt:lpstr>Methodology&amp;Implementation</vt:lpstr>
      <vt:lpstr>IOT Based Smart Agriculture</vt:lpstr>
      <vt:lpstr>Central server</vt:lpstr>
      <vt:lpstr>Architecture Overview</vt:lpstr>
      <vt:lpstr>Ai and Machine Learning Model</vt:lpstr>
      <vt:lpstr> AI Process Work Flow </vt:lpstr>
      <vt:lpstr>AI Process Work Flow </vt:lpstr>
      <vt:lpstr> AI Phases</vt:lpstr>
      <vt:lpstr>AI and Machine Learning Models</vt:lpstr>
      <vt:lpstr>Real-time Monitoring and Decision-Making</vt:lpstr>
      <vt:lpstr>Result</vt:lpstr>
      <vt:lpstr>Benefits and Impact</vt:lpstr>
      <vt:lpstr>Conclusion</vt:lpstr>
      <vt:lpstr>Awesome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alkamelaya</cp:lastModifiedBy>
  <cp:revision>18</cp:revision>
  <dcterms:modified xsi:type="dcterms:W3CDTF">2024-09-06T06:51:51Z</dcterms:modified>
</cp:coreProperties>
</file>